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HK Grotesk" charset="1" panose="00000500000000000000"/>
      <p:regular r:id="rId16"/>
    </p:embeddedFont>
    <p:embeddedFont>
      <p:font typeface="Roboto" charset="1" panose="02000000000000000000"/>
      <p:regular r:id="rId17"/>
    </p:embeddedFont>
    <p:embeddedFont>
      <p:font typeface="Open Sans Bold" charset="1" panose="00000000000000000000"/>
      <p:regular r:id="rId18"/>
    </p:embeddedFont>
    <p:embeddedFont>
      <p:font typeface="Roboto Bold" charset="1" panose="02000000000000000000"/>
      <p:regular r:id="rId19"/>
    </p:embeddedFont>
    <p:embeddedFont>
      <p:font typeface="Open Sans" charset="1" panose="00000000000000000000"/>
      <p:regular r:id="rId20"/>
    </p:embeddedFont>
    <p:embeddedFont>
      <p:font typeface="Canva Sans" charset="1" panose="020B0503030501040103"/>
      <p:regular r:id="rId21"/>
    </p:embeddedFont>
    <p:embeddedFont>
      <p:font typeface="HK Grotesk Bold" charset="1" panose="000008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8.png" Type="http://schemas.openxmlformats.org/officeDocument/2006/relationships/image"/><Relationship Id="rId4" Target="../media/image69.svg" Type="http://schemas.openxmlformats.org/officeDocument/2006/relationships/image"/><Relationship Id="rId5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2.png" Type="http://schemas.openxmlformats.org/officeDocument/2006/relationships/image"/><Relationship Id="rId14" Target="../media/image14.png" Type="http://schemas.openxmlformats.org/officeDocument/2006/relationships/image"/><Relationship Id="rId15" Target="../media/image15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18" Target="../media/image18.png" Type="http://schemas.openxmlformats.org/officeDocument/2006/relationships/image"/><Relationship Id="rId19" Target="../media/image19.svg" Type="http://schemas.openxmlformats.org/officeDocument/2006/relationships/image"/><Relationship Id="rId2" Target="../media/image3.png" Type="http://schemas.openxmlformats.org/officeDocument/2006/relationships/image"/><Relationship Id="rId20" Target="../media/image20.png" Type="http://schemas.openxmlformats.org/officeDocument/2006/relationships/image"/><Relationship Id="rId21" Target="../media/image21.svg" Type="http://schemas.openxmlformats.org/officeDocument/2006/relationships/image"/><Relationship Id="rId22" Target="../media/image22.png" Type="http://schemas.openxmlformats.org/officeDocument/2006/relationships/image"/><Relationship Id="rId23" Target="../media/image23.sv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jpeg" Type="http://schemas.openxmlformats.org/officeDocument/2006/relationships/image"/><Relationship Id="rId11" Target="../media/image31.jpeg" Type="http://schemas.openxmlformats.org/officeDocument/2006/relationships/image"/><Relationship Id="rId12" Target="../media/image32.jpeg" Type="http://schemas.openxmlformats.org/officeDocument/2006/relationships/image"/><Relationship Id="rId2" Target="../media/image3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Relationship Id="rId7" Target="../media/image2.png" Type="http://schemas.openxmlformats.org/officeDocument/2006/relationships/image"/><Relationship Id="rId8" Target="../media/image28.jpeg" Type="http://schemas.openxmlformats.org/officeDocument/2006/relationships/image"/><Relationship Id="rId9" Target="../media/image29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38.png" Type="http://schemas.openxmlformats.org/officeDocument/2006/relationships/image"/><Relationship Id="rId12" Target="../media/image39.svg" Type="http://schemas.openxmlformats.org/officeDocument/2006/relationships/image"/><Relationship Id="rId13" Target="../media/image40.png" Type="http://schemas.openxmlformats.org/officeDocument/2006/relationships/image"/><Relationship Id="rId14" Target="../media/image41.svg" Type="http://schemas.openxmlformats.org/officeDocument/2006/relationships/image"/><Relationship Id="rId2" Target="../media/image3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35.jpe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11" Target="../media/image49.svg" Type="http://schemas.openxmlformats.org/officeDocument/2006/relationships/image"/><Relationship Id="rId2" Target="../media/image3.pn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2.pn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46.png" Type="http://schemas.openxmlformats.org/officeDocument/2006/relationships/image"/><Relationship Id="rId9" Target="../media/image4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2.pn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50.png" Type="http://schemas.openxmlformats.org/officeDocument/2006/relationships/image"/><Relationship Id="rId15" Target="../media/image51.svg" Type="http://schemas.openxmlformats.org/officeDocument/2006/relationships/image"/><Relationship Id="rId16" Target="../media/image52.png" Type="http://schemas.openxmlformats.org/officeDocument/2006/relationships/image"/><Relationship Id="rId17" Target="../media/image53.svg" Type="http://schemas.openxmlformats.org/officeDocument/2006/relationships/image"/><Relationship Id="rId18" Target="../media/image54.png" Type="http://schemas.openxmlformats.org/officeDocument/2006/relationships/image"/><Relationship Id="rId19" Target="../media/image55.svg" Type="http://schemas.openxmlformats.org/officeDocument/2006/relationships/image"/><Relationship Id="rId2" Target="../media/image3.png" Type="http://schemas.openxmlformats.org/officeDocument/2006/relationships/image"/><Relationship Id="rId20" Target="../media/image56.png" Type="http://schemas.openxmlformats.org/officeDocument/2006/relationships/image"/><Relationship Id="rId21" Target="../media/image57.sv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png" Type="http://schemas.openxmlformats.org/officeDocument/2006/relationships/image"/><Relationship Id="rId11" Target="../media/image61.svg" Type="http://schemas.openxmlformats.org/officeDocument/2006/relationships/image"/><Relationship Id="rId12" Target="../media/image62.png" Type="http://schemas.openxmlformats.org/officeDocument/2006/relationships/image"/><Relationship Id="rId13" Target="../media/image63.svg" Type="http://schemas.openxmlformats.org/officeDocument/2006/relationships/image"/><Relationship Id="rId14" Target="../media/image64.png" Type="http://schemas.openxmlformats.org/officeDocument/2006/relationships/image"/><Relationship Id="rId15" Target="../media/image65.svg" Type="http://schemas.openxmlformats.org/officeDocument/2006/relationships/image"/><Relationship Id="rId2" Target="../media/image3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Relationship Id="rId7" Target="../media/image2.png" Type="http://schemas.openxmlformats.org/officeDocument/2006/relationships/image"/><Relationship Id="rId8" Target="../media/image58.png" Type="http://schemas.openxmlformats.org/officeDocument/2006/relationships/image"/><Relationship Id="rId9" Target="../media/image59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2.png" Type="http://schemas.openxmlformats.org/officeDocument/2006/relationships/image"/><Relationship Id="rId8" Target="../media/image66.png" Type="http://schemas.openxmlformats.org/officeDocument/2006/relationships/image"/><Relationship Id="rId9" Target="../media/image67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flipV="true">
            <a:off x="9074096" y="1057270"/>
            <a:ext cx="8533526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1028700" y="2657509"/>
            <a:ext cx="10447715" cy="5076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200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Year-End Review Report 2025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790798" y="1735088"/>
            <a:ext cx="6816823" cy="6816823"/>
          </a:xfrm>
          <a:custGeom>
            <a:avLst/>
            <a:gdLst/>
            <a:ahLst/>
            <a:cxnLst/>
            <a:rect r="r" b="b" t="t" l="l"/>
            <a:pathLst>
              <a:path h="6816823" w="6816823">
                <a:moveTo>
                  <a:pt x="0" y="0"/>
                </a:moveTo>
                <a:lnTo>
                  <a:pt x="6816824" y="0"/>
                </a:lnTo>
                <a:lnTo>
                  <a:pt x="6816824" y="6816824"/>
                </a:lnTo>
                <a:lnTo>
                  <a:pt x="0" y="68168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884868"/>
            <a:ext cx="9186945" cy="48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9"/>
              </a:lnSpc>
              <a:spcBef>
                <a:spcPct val="0"/>
              </a:spcBef>
            </a:pPr>
            <a:r>
              <a:rPr lang="en-US" sz="3299" spc="25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MIDWAY CITY SANITARY DISTRICT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378802" y="9379254"/>
            <a:ext cx="5880498" cy="415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January 2026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4400148" y="1491863"/>
            <a:ext cx="12859152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1028700" y="6474115"/>
            <a:ext cx="1623060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2225754">
            <a:off x="-1123879" y="7641614"/>
            <a:ext cx="7315200" cy="2810256"/>
          </a:xfrm>
          <a:custGeom>
            <a:avLst/>
            <a:gdLst/>
            <a:ahLst/>
            <a:cxnLst/>
            <a:rect r="r" b="b" t="t" l="l"/>
            <a:pathLst>
              <a:path h="2810256" w="7315200">
                <a:moveTo>
                  <a:pt x="0" y="0"/>
                </a:moveTo>
                <a:lnTo>
                  <a:pt x="7315200" y="0"/>
                </a:lnTo>
                <a:lnTo>
                  <a:pt x="7315200" y="2810256"/>
                </a:lnTo>
                <a:lnTo>
                  <a:pt x="0" y="2810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1028700" y="2724396"/>
            <a:ext cx="13850226" cy="340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200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Th</a:t>
            </a:r>
            <a:r>
              <a:rPr lang="en-US" sz="12000">
                <a:solidFill>
                  <a:srgbClr val="FFFFFF"/>
                </a:solidFill>
                <a:latin typeface="HK Grotesk"/>
                <a:ea typeface="HK Grotesk"/>
                <a:cs typeface="HK Grotesk"/>
                <a:sym typeface="HK Grotesk"/>
              </a:rPr>
              <a:t>ank You for an </a:t>
            </a:r>
            <a:r>
              <a:rPr lang="en-US" sz="12000" b="true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Amazing Year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879232" y="0"/>
            <a:ext cx="3002775" cy="3002775"/>
          </a:xfrm>
          <a:custGeom>
            <a:avLst/>
            <a:gdLst/>
            <a:ahLst/>
            <a:cxnLst/>
            <a:rect r="r" b="b" t="t" l="l"/>
            <a:pathLst>
              <a:path h="3002775" w="3002775">
                <a:moveTo>
                  <a:pt x="0" y="0"/>
                </a:moveTo>
                <a:lnTo>
                  <a:pt x="3002775" y="0"/>
                </a:lnTo>
                <a:lnTo>
                  <a:pt x="3002775" y="3002775"/>
                </a:lnTo>
                <a:lnTo>
                  <a:pt x="0" y="30027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3042676"/>
            <a:ext cx="4027790" cy="6384068"/>
            <a:chOff x="0" y="0"/>
            <a:chExt cx="1016097" cy="161051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16097" cy="1610518"/>
            </a:xfrm>
            <a:custGeom>
              <a:avLst/>
              <a:gdLst/>
              <a:ahLst/>
              <a:cxnLst/>
              <a:rect r="r" b="b" t="t" l="l"/>
              <a:pathLst>
                <a:path h="1610518" w="1016097">
                  <a:moveTo>
                    <a:pt x="15377" y="0"/>
                  </a:moveTo>
                  <a:lnTo>
                    <a:pt x="1000720" y="0"/>
                  </a:lnTo>
                  <a:cubicBezTo>
                    <a:pt x="1009212" y="0"/>
                    <a:pt x="1016097" y="6885"/>
                    <a:pt x="1016097" y="15377"/>
                  </a:cubicBezTo>
                  <a:lnTo>
                    <a:pt x="1016097" y="1595141"/>
                  </a:lnTo>
                  <a:cubicBezTo>
                    <a:pt x="1016097" y="1603634"/>
                    <a:pt x="1009212" y="1610518"/>
                    <a:pt x="1000720" y="1610518"/>
                  </a:cubicBezTo>
                  <a:lnTo>
                    <a:pt x="15377" y="1610518"/>
                  </a:lnTo>
                  <a:cubicBezTo>
                    <a:pt x="6885" y="1610518"/>
                    <a:pt x="0" y="1603634"/>
                    <a:pt x="0" y="1595141"/>
                  </a:cubicBezTo>
                  <a:lnTo>
                    <a:pt x="0" y="15377"/>
                  </a:lnTo>
                  <a:cubicBezTo>
                    <a:pt x="0" y="6885"/>
                    <a:pt x="6885" y="0"/>
                    <a:pt x="15377" y="0"/>
                  </a:cubicBezTo>
                  <a:close/>
                </a:path>
              </a:pathLst>
            </a:custGeom>
            <a:solidFill>
              <a:srgbClr val="F2A6A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1016097" cy="16009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255375" y="3042676"/>
            <a:ext cx="4983322" cy="3093040"/>
            <a:chOff x="0" y="0"/>
            <a:chExt cx="1257150" cy="78028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57150" cy="780286"/>
            </a:xfrm>
            <a:custGeom>
              <a:avLst/>
              <a:gdLst/>
              <a:ahLst/>
              <a:cxnLst/>
              <a:rect r="r" b="b" t="t" l="l"/>
              <a:pathLst>
                <a:path h="780286" w="1257150">
                  <a:moveTo>
                    <a:pt x="12429" y="0"/>
                  </a:moveTo>
                  <a:lnTo>
                    <a:pt x="1244722" y="0"/>
                  </a:lnTo>
                  <a:cubicBezTo>
                    <a:pt x="1251586" y="0"/>
                    <a:pt x="1257150" y="5564"/>
                    <a:pt x="1257150" y="12429"/>
                  </a:cubicBezTo>
                  <a:lnTo>
                    <a:pt x="1257150" y="767857"/>
                  </a:lnTo>
                  <a:cubicBezTo>
                    <a:pt x="1257150" y="774721"/>
                    <a:pt x="1251586" y="780286"/>
                    <a:pt x="1244722" y="780286"/>
                  </a:cubicBezTo>
                  <a:lnTo>
                    <a:pt x="12429" y="780286"/>
                  </a:lnTo>
                  <a:cubicBezTo>
                    <a:pt x="5564" y="780286"/>
                    <a:pt x="0" y="774721"/>
                    <a:pt x="0" y="767857"/>
                  </a:cubicBezTo>
                  <a:lnTo>
                    <a:pt x="0" y="12429"/>
                  </a:lnTo>
                  <a:cubicBezTo>
                    <a:pt x="0" y="5564"/>
                    <a:pt x="5564" y="0"/>
                    <a:pt x="12429" y="0"/>
                  </a:cubicBezTo>
                  <a:close/>
                </a:path>
              </a:pathLst>
            </a:custGeom>
            <a:solidFill>
              <a:srgbClr val="B18ED6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9525"/>
              <a:ext cx="1257150" cy="770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255375" y="6333703"/>
            <a:ext cx="5902521" cy="3093040"/>
            <a:chOff x="0" y="0"/>
            <a:chExt cx="1489038" cy="78028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89038" cy="780286"/>
            </a:xfrm>
            <a:custGeom>
              <a:avLst/>
              <a:gdLst/>
              <a:ahLst/>
              <a:cxnLst/>
              <a:rect r="r" b="b" t="t" l="l"/>
              <a:pathLst>
                <a:path h="780286" w="1489038">
                  <a:moveTo>
                    <a:pt x="10493" y="0"/>
                  </a:moveTo>
                  <a:lnTo>
                    <a:pt x="1478544" y="0"/>
                  </a:lnTo>
                  <a:cubicBezTo>
                    <a:pt x="1484340" y="0"/>
                    <a:pt x="1489038" y="4698"/>
                    <a:pt x="1489038" y="10493"/>
                  </a:cubicBezTo>
                  <a:lnTo>
                    <a:pt x="1489038" y="769793"/>
                  </a:lnTo>
                  <a:cubicBezTo>
                    <a:pt x="1489038" y="772576"/>
                    <a:pt x="1487932" y="775244"/>
                    <a:pt x="1485964" y="777212"/>
                  </a:cubicBezTo>
                  <a:cubicBezTo>
                    <a:pt x="1483996" y="779180"/>
                    <a:pt x="1481327" y="780286"/>
                    <a:pt x="1478544" y="780286"/>
                  </a:cubicBezTo>
                  <a:lnTo>
                    <a:pt x="10493" y="780286"/>
                  </a:lnTo>
                  <a:cubicBezTo>
                    <a:pt x="7710" y="780286"/>
                    <a:pt x="5041" y="779180"/>
                    <a:pt x="3073" y="777212"/>
                  </a:cubicBezTo>
                  <a:cubicBezTo>
                    <a:pt x="1106" y="775244"/>
                    <a:pt x="0" y="772576"/>
                    <a:pt x="0" y="769793"/>
                  </a:cubicBezTo>
                  <a:lnTo>
                    <a:pt x="0" y="10493"/>
                  </a:lnTo>
                  <a:cubicBezTo>
                    <a:pt x="0" y="7710"/>
                    <a:pt x="1106" y="5041"/>
                    <a:pt x="3073" y="3073"/>
                  </a:cubicBezTo>
                  <a:cubicBezTo>
                    <a:pt x="5041" y="1106"/>
                    <a:pt x="7710" y="0"/>
                    <a:pt x="10493" y="0"/>
                  </a:cubicBezTo>
                  <a:close/>
                </a:path>
              </a:pathLst>
            </a:custGeom>
            <a:solidFill>
              <a:srgbClr val="F28C6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9525"/>
              <a:ext cx="1489038" cy="770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1093573">
            <a:off x="16263121" y="8614058"/>
            <a:ext cx="3479058" cy="2991990"/>
          </a:xfrm>
          <a:custGeom>
            <a:avLst/>
            <a:gdLst/>
            <a:ahLst/>
            <a:cxnLst/>
            <a:rect r="r" b="b" t="t" l="l"/>
            <a:pathLst>
              <a:path h="2991990" w="3479058">
                <a:moveTo>
                  <a:pt x="0" y="0"/>
                </a:moveTo>
                <a:lnTo>
                  <a:pt x="3479058" y="0"/>
                </a:lnTo>
                <a:lnTo>
                  <a:pt x="3479058" y="2991990"/>
                </a:lnTo>
                <a:lnTo>
                  <a:pt x="0" y="2991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3" id="13"/>
          <p:cNvGrpSpPr/>
          <p:nvPr/>
        </p:nvGrpSpPr>
        <p:grpSpPr>
          <a:xfrm rot="0">
            <a:off x="11356779" y="6333703"/>
            <a:ext cx="5902521" cy="3093040"/>
            <a:chOff x="0" y="0"/>
            <a:chExt cx="1489038" cy="78028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89038" cy="780286"/>
            </a:xfrm>
            <a:custGeom>
              <a:avLst/>
              <a:gdLst/>
              <a:ahLst/>
              <a:cxnLst/>
              <a:rect r="r" b="b" t="t" l="l"/>
              <a:pathLst>
                <a:path h="780286" w="1489038">
                  <a:moveTo>
                    <a:pt x="10493" y="0"/>
                  </a:moveTo>
                  <a:lnTo>
                    <a:pt x="1478544" y="0"/>
                  </a:lnTo>
                  <a:cubicBezTo>
                    <a:pt x="1484340" y="0"/>
                    <a:pt x="1489038" y="4698"/>
                    <a:pt x="1489038" y="10493"/>
                  </a:cubicBezTo>
                  <a:lnTo>
                    <a:pt x="1489038" y="769793"/>
                  </a:lnTo>
                  <a:cubicBezTo>
                    <a:pt x="1489038" y="772576"/>
                    <a:pt x="1487932" y="775244"/>
                    <a:pt x="1485964" y="777212"/>
                  </a:cubicBezTo>
                  <a:cubicBezTo>
                    <a:pt x="1483996" y="779180"/>
                    <a:pt x="1481327" y="780286"/>
                    <a:pt x="1478544" y="780286"/>
                  </a:cubicBezTo>
                  <a:lnTo>
                    <a:pt x="10493" y="780286"/>
                  </a:lnTo>
                  <a:cubicBezTo>
                    <a:pt x="7710" y="780286"/>
                    <a:pt x="5041" y="779180"/>
                    <a:pt x="3073" y="777212"/>
                  </a:cubicBezTo>
                  <a:cubicBezTo>
                    <a:pt x="1106" y="775244"/>
                    <a:pt x="0" y="772576"/>
                    <a:pt x="0" y="769793"/>
                  </a:cubicBezTo>
                  <a:lnTo>
                    <a:pt x="0" y="10493"/>
                  </a:lnTo>
                  <a:cubicBezTo>
                    <a:pt x="0" y="7710"/>
                    <a:pt x="1106" y="5041"/>
                    <a:pt x="3073" y="3073"/>
                  </a:cubicBezTo>
                  <a:cubicBezTo>
                    <a:pt x="5041" y="1106"/>
                    <a:pt x="7710" y="0"/>
                    <a:pt x="10493" y="0"/>
                  </a:cubicBezTo>
                  <a:close/>
                </a:path>
              </a:pathLst>
            </a:custGeom>
            <a:solidFill>
              <a:srgbClr val="924DB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9525"/>
              <a:ext cx="1489038" cy="770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438722" y="3042676"/>
            <a:ext cx="6820578" cy="3093040"/>
            <a:chOff x="0" y="0"/>
            <a:chExt cx="1720637" cy="78028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720637" cy="780286"/>
            </a:xfrm>
            <a:custGeom>
              <a:avLst/>
              <a:gdLst/>
              <a:ahLst/>
              <a:cxnLst/>
              <a:rect r="r" b="b" t="t" l="l"/>
              <a:pathLst>
                <a:path h="780286" w="1720637">
                  <a:moveTo>
                    <a:pt x="9081" y="0"/>
                  </a:moveTo>
                  <a:lnTo>
                    <a:pt x="1711557" y="0"/>
                  </a:lnTo>
                  <a:cubicBezTo>
                    <a:pt x="1716572" y="0"/>
                    <a:pt x="1720637" y="4066"/>
                    <a:pt x="1720637" y="9081"/>
                  </a:cubicBezTo>
                  <a:lnTo>
                    <a:pt x="1720637" y="771205"/>
                  </a:lnTo>
                  <a:cubicBezTo>
                    <a:pt x="1720637" y="776220"/>
                    <a:pt x="1716572" y="780286"/>
                    <a:pt x="1711557" y="780286"/>
                  </a:cubicBezTo>
                  <a:lnTo>
                    <a:pt x="9081" y="780286"/>
                  </a:lnTo>
                  <a:cubicBezTo>
                    <a:pt x="4066" y="780286"/>
                    <a:pt x="0" y="776220"/>
                    <a:pt x="0" y="771205"/>
                  </a:cubicBezTo>
                  <a:lnTo>
                    <a:pt x="0" y="9081"/>
                  </a:lnTo>
                  <a:cubicBezTo>
                    <a:pt x="0" y="4066"/>
                    <a:pt x="4066" y="0"/>
                    <a:pt x="9081" y="0"/>
                  </a:cubicBezTo>
                  <a:close/>
                </a:path>
              </a:pathLst>
            </a:custGeom>
            <a:solidFill>
              <a:srgbClr val="7CA6D9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9525"/>
              <a:ext cx="1720637" cy="770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7290844" y="3341226"/>
            <a:ext cx="915791" cy="1036255"/>
          </a:xfrm>
          <a:custGeom>
            <a:avLst/>
            <a:gdLst/>
            <a:ahLst/>
            <a:cxnLst/>
            <a:rect r="r" b="b" t="t" l="l"/>
            <a:pathLst>
              <a:path h="1036255" w="915791">
                <a:moveTo>
                  <a:pt x="0" y="0"/>
                </a:moveTo>
                <a:lnTo>
                  <a:pt x="915791" y="0"/>
                </a:lnTo>
                <a:lnTo>
                  <a:pt x="915791" y="1036255"/>
                </a:lnTo>
                <a:lnTo>
                  <a:pt x="0" y="10362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0" id="20"/>
          <p:cNvSpPr/>
          <p:nvPr/>
        </p:nvSpPr>
        <p:spPr>
          <a:xfrm>
            <a:off x="4400148" y="1275471"/>
            <a:ext cx="12859152" cy="0"/>
          </a:xfrm>
          <a:prstGeom prst="line">
            <a:avLst/>
          </a:prstGeom>
          <a:ln cap="flat" w="19050">
            <a:solidFill>
              <a:srgbClr val="FF888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1" id="21"/>
          <p:cNvSpPr/>
          <p:nvPr/>
        </p:nvSpPr>
        <p:spPr>
          <a:xfrm flipH="false" flipV="false" rot="0">
            <a:off x="1028700" y="7816560"/>
            <a:ext cx="1610183" cy="1610183"/>
          </a:xfrm>
          <a:custGeom>
            <a:avLst/>
            <a:gdLst/>
            <a:ahLst/>
            <a:cxnLst/>
            <a:rect r="r" b="b" t="t" l="l"/>
            <a:pathLst>
              <a:path h="1610183" w="1610183">
                <a:moveTo>
                  <a:pt x="0" y="0"/>
                </a:moveTo>
                <a:lnTo>
                  <a:pt x="1610183" y="0"/>
                </a:lnTo>
                <a:lnTo>
                  <a:pt x="1610183" y="1610183"/>
                </a:lnTo>
                <a:lnTo>
                  <a:pt x="0" y="1610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5754011" y="7970478"/>
            <a:ext cx="1505289" cy="1488355"/>
          </a:xfrm>
          <a:custGeom>
            <a:avLst/>
            <a:gdLst/>
            <a:ahLst/>
            <a:cxnLst/>
            <a:rect r="r" b="b" t="t" l="l"/>
            <a:pathLst>
              <a:path h="1488355" w="1505289">
                <a:moveTo>
                  <a:pt x="0" y="0"/>
                </a:moveTo>
                <a:lnTo>
                  <a:pt x="1505289" y="0"/>
                </a:lnTo>
                <a:lnTo>
                  <a:pt x="1505289" y="1488355"/>
                </a:lnTo>
                <a:lnTo>
                  <a:pt x="0" y="148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23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127022" y="6356982"/>
            <a:ext cx="1010015" cy="1008491"/>
          </a:xfrm>
          <a:custGeom>
            <a:avLst/>
            <a:gdLst/>
            <a:ahLst/>
            <a:cxnLst/>
            <a:rect r="r" b="b" t="t" l="l"/>
            <a:pathLst>
              <a:path h="1008491" w="1010015">
                <a:moveTo>
                  <a:pt x="0" y="0"/>
                </a:moveTo>
                <a:lnTo>
                  <a:pt x="1010015" y="0"/>
                </a:lnTo>
                <a:lnTo>
                  <a:pt x="1010015" y="1008491"/>
                </a:lnTo>
                <a:lnTo>
                  <a:pt x="0" y="10084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3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21940" r="-21756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24" id="24"/>
          <p:cNvSpPr txBox="true"/>
          <p:nvPr/>
        </p:nvSpPr>
        <p:spPr>
          <a:xfrm rot="0">
            <a:off x="2638883" y="1875500"/>
            <a:ext cx="14770753" cy="91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9"/>
              </a:lnSpc>
            </a:pPr>
            <a:r>
              <a:rPr lang="en-US" sz="6399" b="true">
                <a:solidFill>
                  <a:srgbClr val="924D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Services and Program Development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879232" y="0"/>
            <a:ext cx="2619621" cy="2619621"/>
          </a:xfrm>
          <a:custGeom>
            <a:avLst/>
            <a:gdLst/>
            <a:ahLst/>
            <a:cxnLst/>
            <a:rect r="r" b="b" t="t" l="l"/>
            <a:pathLst>
              <a:path h="2619621" w="2619621">
                <a:moveTo>
                  <a:pt x="0" y="0"/>
                </a:moveTo>
                <a:lnTo>
                  <a:pt x="2619622" y="0"/>
                </a:lnTo>
                <a:lnTo>
                  <a:pt x="2619622" y="2619621"/>
                </a:lnTo>
                <a:lnTo>
                  <a:pt x="0" y="26196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2309752" y="3341226"/>
            <a:ext cx="1189102" cy="1115594"/>
          </a:xfrm>
          <a:custGeom>
            <a:avLst/>
            <a:gdLst/>
            <a:ahLst/>
            <a:cxnLst/>
            <a:rect r="r" b="b" t="t" l="l"/>
            <a:pathLst>
              <a:path h="1115594" w="1189102">
                <a:moveTo>
                  <a:pt x="0" y="0"/>
                </a:moveTo>
                <a:lnTo>
                  <a:pt x="1189102" y="0"/>
                </a:lnTo>
                <a:lnTo>
                  <a:pt x="1189102" y="1115594"/>
                </a:lnTo>
                <a:lnTo>
                  <a:pt x="0" y="11155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2147351" y="5841097"/>
            <a:ext cx="1790489" cy="1031769"/>
          </a:xfrm>
          <a:custGeom>
            <a:avLst/>
            <a:gdLst/>
            <a:ahLst/>
            <a:cxnLst/>
            <a:rect r="r" b="b" t="t" l="l"/>
            <a:pathLst>
              <a:path h="1031769" w="1790489">
                <a:moveTo>
                  <a:pt x="0" y="0"/>
                </a:moveTo>
                <a:lnTo>
                  <a:pt x="1790489" y="0"/>
                </a:lnTo>
                <a:lnTo>
                  <a:pt x="1790489" y="1031769"/>
                </a:lnTo>
                <a:lnTo>
                  <a:pt x="0" y="10317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3352743" y="3254641"/>
            <a:ext cx="955297" cy="1288765"/>
          </a:xfrm>
          <a:custGeom>
            <a:avLst/>
            <a:gdLst/>
            <a:ahLst/>
            <a:cxnLst/>
            <a:rect r="r" b="b" t="t" l="l"/>
            <a:pathLst>
              <a:path h="1288765" w="955297">
                <a:moveTo>
                  <a:pt x="0" y="0"/>
                </a:moveTo>
                <a:lnTo>
                  <a:pt x="955297" y="0"/>
                </a:lnTo>
                <a:lnTo>
                  <a:pt x="955297" y="1288764"/>
                </a:lnTo>
                <a:lnTo>
                  <a:pt x="0" y="12887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5558758" y="6983050"/>
            <a:ext cx="1648388" cy="1603058"/>
          </a:xfrm>
          <a:custGeom>
            <a:avLst/>
            <a:gdLst/>
            <a:ahLst/>
            <a:cxnLst/>
            <a:rect r="r" b="b" t="t" l="l"/>
            <a:pathLst>
              <a:path h="1603058" w="1648388">
                <a:moveTo>
                  <a:pt x="0" y="0"/>
                </a:moveTo>
                <a:lnTo>
                  <a:pt x="1648389" y="0"/>
                </a:lnTo>
                <a:lnTo>
                  <a:pt x="1648389" y="1603058"/>
                </a:lnTo>
                <a:lnTo>
                  <a:pt x="0" y="16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1458066" y="7259224"/>
            <a:ext cx="1458316" cy="1241999"/>
          </a:xfrm>
          <a:custGeom>
            <a:avLst/>
            <a:gdLst/>
            <a:ahLst/>
            <a:cxnLst/>
            <a:rect r="r" b="b" t="t" l="l"/>
            <a:pathLst>
              <a:path h="1241999" w="1458316">
                <a:moveTo>
                  <a:pt x="0" y="0"/>
                </a:moveTo>
                <a:lnTo>
                  <a:pt x="1458316" y="0"/>
                </a:lnTo>
                <a:lnTo>
                  <a:pt x="1458316" y="1241999"/>
                </a:lnTo>
                <a:lnTo>
                  <a:pt x="0" y="12419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567801" y="4593908"/>
            <a:ext cx="2949588" cy="1003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45,000+ Calls</a:t>
            </a:r>
          </a:p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Up 4,000 from 2024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842036" y="4375984"/>
            <a:ext cx="3810000" cy="1672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*Launched GoGov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CRM Platform &amp;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Mobile App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*Presented 1</a:t>
            </a: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</a:t>
            </a: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annual report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369490" y="6387488"/>
            <a:ext cx="3429104" cy="3400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 Clean up events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 Compost event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 Open House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 Shredding events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20+ Radio programs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8 City events</a:t>
            </a:r>
          </a:p>
          <a:p>
            <a:pPr algn="l">
              <a:lnSpc>
                <a:spcPts val="3360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11458066" y="4512996"/>
            <a:ext cx="4781889" cy="1490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Rose Award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Transparency Award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Social Media Blue Check Mark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116407" y="6932988"/>
            <a:ext cx="3547136" cy="1915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4,419 mattresses and boxsprings collected and recycled</a:t>
            </a: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Up 584 from 2024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70419" y="6906850"/>
            <a:ext cx="3344352" cy="1967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6,417 bulky items</a:t>
            </a:r>
          </a:p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Up 267 from 2024</a:t>
            </a:r>
          </a:p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1,488 metal items</a:t>
            </a:r>
          </a:p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Up 209 from 2024</a:t>
            </a:r>
          </a:p>
        </p:txBody>
      </p:sp>
      <p:sp>
        <p:nvSpPr>
          <p:cNvPr name="Freeform 37" id="37"/>
          <p:cNvSpPr/>
          <p:nvPr/>
        </p:nvSpPr>
        <p:spPr>
          <a:xfrm flipH="false" flipV="false" rot="0">
            <a:off x="16677817" y="35790"/>
            <a:ext cx="1610183" cy="1610183"/>
          </a:xfrm>
          <a:custGeom>
            <a:avLst/>
            <a:gdLst/>
            <a:ahLst/>
            <a:cxnLst/>
            <a:rect r="r" b="b" t="t" l="l"/>
            <a:pathLst>
              <a:path h="1610183" w="1610183">
                <a:moveTo>
                  <a:pt x="0" y="0"/>
                </a:moveTo>
                <a:lnTo>
                  <a:pt x="1610183" y="0"/>
                </a:lnTo>
                <a:lnTo>
                  <a:pt x="1610183" y="1610183"/>
                </a:lnTo>
                <a:lnTo>
                  <a:pt x="0" y="1610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1093573">
            <a:off x="-1739529" y="-1642656"/>
            <a:ext cx="3479058" cy="2991990"/>
          </a:xfrm>
          <a:custGeom>
            <a:avLst/>
            <a:gdLst/>
            <a:ahLst/>
            <a:cxnLst/>
            <a:rect r="r" b="b" t="t" l="l"/>
            <a:pathLst>
              <a:path h="2991990" w="3479058">
                <a:moveTo>
                  <a:pt x="0" y="0"/>
                </a:moveTo>
                <a:lnTo>
                  <a:pt x="3479058" y="0"/>
                </a:lnTo>
                <a:lnTo>
                  <a:pt x="3479058" y="2991990"/>
                </a:lnTo>
                <a:lnTo>
                  <a:pt x="0" y="2991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63009" y="2046430"/>
            <a:ext cx="14876584" cy="6973399"/>
          </a:xfrm>
          <a:custGeom>
            <a:avLst/>
            <a:gdLst/>
            <a:ahLst/>
            <a:cxnLst/>
            <a:rect r="r" b="b" t="t" l="l"/>
            <a:pathLst>
              <a:path h="6973399" w="14876584">
                <a:moveTo>
                  <a:pt x="0" y="0"/>
                </a:moveTo>
                <a:lnTo>
                  <a:pt x="14876584" y="0"/>
                </a:lnTo>
                <a:lnTo>
                  <a:pt x="14876584" y="6973399"/>
                </a:lnTo>
                <a:lnTo>
                  <a:pt x="0" y="697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7628" y="3990000"/>
            <a:ext cx="18288000" cy="0"/>
          </a:xfrm>
          <a:prstGeom prst="line">
            <a:avLst/>
          </a:prstGeom>
          <a:ln cap="flat" w="28575">
            <a:solidFill>
              <a:srgbClr val="F2A6A6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2088168" y="3861845"/>
            <a:ext cx="256311" cy="25631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A6D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557478" y="3861845"/>
            <a:ext cx="256311" cy="256311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8ED6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024578" y="3861845"/>
            <a:ext cx="256311" cy="256311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4DB2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491678" y="3861845"/>
            <a:ext cx="256311" cy="256311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8C6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5958778" y="3861845"/>
            <a:ext cx="256311" cy="256311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A6A6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AutoShape 20" id="20"/>
          <p:cNvSpPr/>
          <p:nvPr/>
        </p:nvSpPr>
        <p:spPr>
          <a:xfrm>
            <a:off x="4400148" y="1300286"/>
            <a:ext cx="12859152" cy="0"/>
          </a:xfrm>
          <a:prstGeom prst="line">
            <a:avLst/>
          </a:prstGeom>
          <a:ln cap="flat" w="19050">
            <a:solidFill>
              <a:srgbClr val="FF888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1" id="21"/>
          <p:cNvSpPr/>
          <p:nvPr/>
        </p:nvSpPr>
        <p:spPr>
          <a:xfrm flipH="false" flipV="false" rot="0">
            <a:off x="16946073" y="-726705"/>
            <a:ext cx="2683854" cy="2365146"/>
          </a:xfrm>
          <a:custGeom>
            <a:avLst/>
            <a:gdLst/>
            <a:ahLst/>
            <a:cxnLst/>
            <a:rect r="r" b="b" t="t" l="l"/>
            <a:pathLst>
              <a:path h="2365146" w="2683854">
                <a:moveTo>
                  <a:pt x="0" y="0"/>
                </a:moveTo>
                <a:lnTo>
                  <a:pt x="2683854" y="0"/>
                </a:lnTo>
                <a:lnTo>
                  <a:pt x="2683854" y="2365147"/>
                </a:lnTo>
                <a:lnTo>
                  <a:pt x="0" y="2365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224099" y="2575685"/>
            <a:ext cx="7412660" cy="91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 b="true">
                <a:solidFill>
                  <a:srgbClr val="7CA6D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Operations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879232" y="0"/>
            <a:ext cx="2619621" cy="2619621"/>
          </a:xfrm>
          <a:custGeom>
            <a:avLst/>
            <a:gdLst/>
            <a:ahLst/>
            <a:cxnLst/>
            <a:rect r="r" b="b" t="t" l="l"/>
            <a:pathLst>
              <a:path h="2619621" w="2619621">
                <a:moveTo>
                  <a:pt x="0" y="0"/>
                </a:moveTo>
                <a:lnTo>
                  <a:pt x="2619622" y="0"/>
                </a:lnTo>
                <a:lnTo>
                  <a:pt x="2619622" y="2619621"/>
                </a:lnTo>
                <a:lnTo>
                  <a:pt x="0" y="2619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589501" y="6105912"/>
            <a:ext cx="3126354" cy="2714380"/>
          </a:xfrm>
          <a:custGeom>
            <a:avLst/>
            <a:gdLst/>
            <a:ahLst/>
            <a:cxnLst/>
            <a:rect r="r" b="b" t="t" l="l"/>
            <a:pathLst>
              <a:path h="2714380" w="3126354">
                <a:moveTo>
                  <a:pt x="0" y="0"/>
                </a:moveTo>
                <a:lnTo>
                  <a:pt x="3126354" y="0"/>
                </a:lnTo>
                <a:lnTo>
                  <a:pt x="3126354" y="2714380"/>
                </a:lnTo>
                <a:lnTo>
                  <a:pt x="0" y="27143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32" t="0" r="-933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4134955" y="7463102"/>
            <a:ext cx="3086100" cy="2679431"/>
          </a:xfrm>
          <a:custGeom>
            <a:avLst/>
            <a:gdLst/>
            <a:ahLst/>
            <a:cxnLst/>
            <a:rect r="r" b="b" t="t" l="l"/>
            <a:pathLst>
              <a:path h="2679431" w="3086100">
                <a:moveTo>
                  <a:pt x="0" y="0"/>
                </a:moveTo>
                <a:lnTo>
                  <a:pt x="3086100" y="0"/>
                </a:lnTo>
                <a:lnTo>
                  <a:pt x="3086100" y="2679431"/>
                </a:lnTo>
                <a:lnTo>
                  <a:pt x="0" y="26794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792" r="0" b="-13384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593299" y="5814402"/>
            <a:ext cx="3094856" cy="2679431"/>
          </a:xfrm>
          <a:custGeom>
            <a:avLst/>
            <a:gdLst/>
            <a:ahLst/>
            <a:cxnLst/>
            <a:rect r="r" b="b" t="t" l="l"/>
            <a:pathLst>
              <a:path h="2679431" w="3094856">
                <a:moveTo>
                  <a:pt x="0" y="0"/>
                </a:moveTo>
                <a:lnTo>
                  <a:pt x="3094856" y="0"/>
                </a:lnTo>
                <a:lnTo>
                  <a:pt x="3094856" y="2679431"/>
                </a:lnTo>
                <a:lnTo>
                  <a:pt x="0" y="26794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932" t="0" r="-14932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1107255" y="7463102"/>
            <a:ext cx="3086100" cy="2596583"/>
          </a:xfrm>
          <a:custGeom>
            <a:avLst/>
            <a:gdLst/>
            <a:ahLst/>
            <a:cxnLst/>
            <a:rect r="r" b="b" t="t" l="l"/>
            <a:pathLst>
              <a:path h="2596583" w="3086100">
                <a:moveTo>
                  <a:pt x="0" y="0"/>
                </a:moveTo>
                <a:lnTo>
                  <a:pt x="3086100" y="0"/>
                </a:lnTo>
                <a:lnTo>
                  <a:pt x="3086100" y="2596583"/>
                </a:lnTo>
                <a:lnTo>
                  <a:pt x="0" y="25965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29155" r="0" b="-29155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4673685" y="6089539"/>
            <a:ext cx="3082807" cy="2596583"/>
          </a:xfrm>
          <a:custGeom>
            <a:avLst/>
            <a:gdLst/>
            <a:ahLst/>
            <a:cxnLst/>
            <a:rect r="r" b="b" t="t" l="l"/>
            <a:pathLst>
              <a:path h="2596583" w="3082807">
                <a:moveTo>
                  <a:pt x="0" y="0"/>
                </a:moveTo>
                <a:lnTo>
                  <a:pt x="3082807" y="0"/>
                </a:lnTo>
                <a:lnTo>
                  <a:pt x="3082807" y="2596583"/>
                </a:lnTo>
                <a:lnTo>
                  <a:pt x="0" y="25965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7881" t="-52364" r="-12052" b="-53115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400144" y="4299002"/>
            <a:ext cx="3505069" cy="1263897"/>
            <a:chOff x="0" y="0"/>
            <a:chExt cx="4673425" cy="1685196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0"/>
              <a:ext cx="4673425" cy="1685196"/>
              <a:chOff x="0" y="0"/>
              <a:chExt cx="812800" cy="293088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293088"/>
              </a:xfrm>
              <a:custGeom>
                <a:avLst/>
                <a:gdLst/>
                <a:ahLst/>
                <a:cxnLst/>
                <a:rect r="r" b="b" t="t" l="l"/>
                <a:pathLst>
                  <a:path h="293088" w="812800">
                    <a:moveTo>
                      <a:pt x="95328" y="0"/>
                    </a:moveTo>
                    <a:lnTo>
                      <a:pt x="717472" y="0"/>
                    </a:lnTo>
                    <a:cubicBezTo>
                      <a:pt x="770120" y="0"/>
                      <a:pt x="812800" y="42680"/>
                      <a:pt x="812800" y="95328"/>
                    </a:cubicBezTo>
                    <a:lnTo>
                      <a:pt x="812800" y="197760"/>
                    </a:lnTo>
                    <a:cubicBezTo>
                      <a:pt x="812800" y="223043"/>
                      <a:pt x="802757" y="247290"/>
                      <a:pt x="784879" y="265167"/>
                    </a:cubicBezTo>
                    <a:cubicBezTo>
                      <a:pt x="767001" y="283045"/>
                      <a:pt x="742754" y="293088"/>
                      <a:pt x="717472" y="293088"/>
                    </a:cubicBezTo>
                    <a:lnTo>
                      <a:pt x="95328" y="293088"/>
                    </a:lnTo>
                    <a:cubicBezTo>
                      <a:pt x="42680" y="293088"/>
                      <a:pt x="0" y="250408"/>
                      <a:pt x="0" y="197760"/>
                    </a:cubicBezTo>
                    <a:lnTo>
                      <a:pt x="0" y="95328"/>
                    </a:lnTo>
                    <a:cubicBezTo>
                      <a:pt x="0" y="42680"/>
                      <a:pt x="42680" y="0"/>
                      <a:pt x="95328" y="0"/>
                    </a:cubicBezTo>
                    <a:close/>
                  </a:path>
                </a:pathLst>
              </a:custGeom>
              <a:solidFill>
                <a:srgbClr val="7CA6D9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9525"/>
                <a:ext cx="812800" cy="2835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40"/>
                  </a:lnSpc>
                </a:pPr>
              </a:p>
            </p:txBody>
          </p:sp>
        </p:grpSp>
        <p:sp>
          <p:nvSpPr>
            <p:cNvPr name="TextBox 33" id="33"/>
            <p:cNvSpPr txBox="true"/>
            <p:nvPr/>
          </p:nvSpPr>
          <p:spPr>
            <a:xfrm rot="0">
              <a:off x="845693" y="272785"/>
              <a:ext cx="2982040" cy="10919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39"/>
                </a:lnSpc>
              </a:pPr>
              <a:r>
                <a:rPr lang="en-US" sz="2385" b="true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1000 + days without a SSO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3993297" y="5981877"/>
            <a:ext cx="3384673" cy="1220483"/>
            <a:chOff x="0" y="0"/>
            <a:chExt cx="4512897" cy="1627310"/>
          </a:xfrm>
        </p:grpSpPr>
        <p:grpSp>
          <p:nvGrpSpPr>
            <p:cNvPr name="Group 35" id="35"/>
            <p:cNvGrpSpPr/>
            <p:nvPr/>
          </p:nvGrpSpPr>
          <p:grpSpPr>
            <a:xfrm rot="0">
              <a:off x="0" y="0"/>
              <a:ext cx="4512897" cy="1627310"/>
              <a:chOff x="0" y="0"/>
              <a:chExt cx="812800" cy="293088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12800" cy="293088"/>
              </a:xfrm>
              <a:custGeom>
                <a:avLst/>
                <a:gdLst/>
                <a:ahLst/>
                <a:cxnLst/>
                <a:rect r="r" b="b" t="t" l="l"/>
                <a:pathLst>
                  <a:path h="293088" w="812800">
                    <a:moveTo>
                      <a:pt x="95328" y="0"/>
                    </a:moveTo>
                    <a:lnTo>
                      <a:pt x="717472" y="0"/>
                    </a:lnTo>
                    <a:cubicBezTo>
                      <a:pt x="770120" y="0"/>
                      <a:pt x="812800" y="42680"/>
                      <a:pt x="812800" y="95328"/>
                    </a:cubicBezTo>
                    <a:lnTo>
                      <a:pt x="812800" y="197760"/>
                    </a:lnTo>
                    <a:cubicBezTo>
                      <a:pt x="812800" y="223043"/>
                      <a:pt x="802757" y="247290"/>
                      <a:pt x="784879" y="265167"/>
                    </a:cubicBezTo>
                    <a:cubicBezTo>
                      <a:pt x="767001" y="283045"/>
                      <a:pt x="742754" y="293088"/>
                      <a:pt x="717472" y="293088"/>
                    </a:cubicBezTo>
                    <a:lnTo>
                      <a:pt x="95328" y="293088"/>
                    </a:lnTo>
                    <a:cubicBezTo>
                      <a:pt x="42680" y="293088"/>
                      <a:pt x="0" y="250408"/>
                      <a:pt x="0" y="197760"/>
                    </a:cubicBezTo>
                    <a:lnTo>
                      <a:pt x="0" y="95328"/>
                    </a:lnTo>
                    <a:cubicBezTo>
                      <a:pt x="0" y="42680"/>
                      <a:pt x="42680" y="0"/>
                      <a:pt x="95328" y="0"/>
                    </a:cubicBezTo>
                    <a:close/>
                  </a:path>
                </a:pathLst>
              </a:custGeom>
              <a:solidFill>
                <a:srgbClr val="B18ED6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9525"/>
                <a:ext cx="812800" cy="2835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40"/>
                  </a:lnSpc>
                </a:pPr>
              </a:p>
            </p:txBody>
          </p:sp>
        </p:grpSp>
        <p:sp>
          <p:nvSpPr>
            <p:cNvPr name="TextBox 38" id="38"/>
            <p:cNvSpPr txBox="true"/>
            <p:nvPr/>
          </p:nvSpPr>
          <p:spPr>
            <a:xfrm rot="0">
              <a:off x="387800" y="119414"/>
              <a:ext cx="3716775" cy="13501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63"/>
                </a:lnSpc>
              </a:pPr>
              <a:r>
                <a:rPr lang="en-US" sz="1974" b="true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4,419 mattresses and boxsprings collected and recycled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7346913" y="4269232"/>
            <a:ext cx="3587627" cy="1293667"/>
            <a:chOff x="0" y="0"/>
            <a:chExt cx="4783503" cy="1724889"/>
          </a:xfrm>
        </p:grpSpPr>
        <p:grpSp>
          <p:nvGrpSpPr>
            <p:cNvPr name="Group 40" id="40"/>
            <p:cNvGrpSpPr/>
            <p:nvPr/>
          </p:nvGrpSpPr>
          <p:grpSpPr>
            <a:xfrm rot="0">
              <a:off x="0" y="0"/>
              <a:ext cx="4783503" cy="1724889"/>
              <a:chOff x="0" y="0"/>
              <a:chExt cx="812800" cy="293088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812800" cy="293088"/>
              </a:xfrm>
              <a:custGeom>
                <a:avLst/>
                <a:gdLst/>
                <a:ahLst/>
                <a:cxnLst/>
                <a:rect r="r" b="b" t="t" l="l"/>
                <a:pathLst>
                  <a:path h="293088" w="812800">
                    <a:moveTo>
                      <a:pt x="95328" y="0"/>
                    </a:moveTo>
                    <a:lnTo>
                      <a:pt x="717472" y="0"/>
                    </a:lnTo>
                    <a:cubicBezTo>
                      <a:pt x="770120" y="0"/>
                      <a:pt x="812800" y="42680"/>
                      <a:pt x="812800" y="95328"/>
                    </a:cubicBezTo>
                    <a:lnTo>
                      <a:pt x="812800" y="197760"/>
                    </a:lnTo>
                    <a:cubicBezTo>
                      <a:pt x="812800" y="223043"/>
                      <a:pt x="802757" y="247290"/>
                      <a:pt x="784879" y="265167"/>
                    </a:cubicBezTo>
                    <a:cubicBezTo>
                      <a:pt x="767001" y="283045"/>
                      <a:pt x="742754" y="293088"/>
                      <a:pt x="717472" y="293088"/>
                    </a:cubicBezTo>
                    <a:lnTo>
                      <a:pt x="95328" y="293088"/>
                    </a:lnTo>
                    <a:cubicBezTo>
                      <a:pt x="42680" y="293088"/>
                      <a:pt x="0" y="250408"/>
                      <a:pt x="0" y="197760"/>
                    </a:cubicBezTo>
                    <a:lnTo>
                      <a:pt x="0" y="95328"/>
                    </a:lnTo>
                    <a:cubicBezTo>
                      <a:pt x="0" y="42680"/>
                      <a:pt x="42680" y="0"/>
                      <a:pt x="95328" y="0"/>
                    </a:cubicBezTo>
                    <a:close/>
                  </a:path>
                </a:pathLst>
              </a:custGeom>
              <a:solidFill>
                <a:srgbClr val="924DB2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9525"/>
                <a:ext cx="812800" cy="2835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39"/>
                  </a:lnSpc>
                </a:pPr>
              </a:p>
            </p:txBody>
          </p:sp>
        </p:grpSp>
        <p:sp>
          <p:nvSpPr>
            <p:cNvPr name="TextBox 43" id="43"/>
            <p:cNvSpPr txBox="true"/>
            <p:nvPr/>
          </p:nvSpPr>
          <p:spPr>
            <a:xfrm rot="0">
              <a:off x="442917" y="60279"/>
              <a:ext cx="3917891" cy="16074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55"/>
                </a:lnSpc>
              </a:pPr>
              <a:r>
                <a:rPr lang="en-US" sz="2325" b="true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5 Clean-up events</a:t>
              </a:r>
            </a:p>
            <a:p>
              <a:pPr algn="ctr">
                <a:lnSpc>
                  <a:spcPts val="3255"/>
                </a:lnSpc>
              </a:pPr>
              <a:r>
                <a:rPr lang="en-US" sz="2325" b="true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 Compost event</a:t>
              </a:r>
            </a:p>
            <a:p>
              <a:pPr algn="ctr">
                <a:lnSpc>
                  <a:spcPts val="3255"/>
                </a:lnSpc>
              </a:pPr>
              <a:r>
                <a:rPr lang="en-US" sz="2325" b="true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 shredding events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10964380" y="5981877"/>
            <a:ext cx="3384673" cy="1220483"/>
            <a:chOff x="0" y="0"/>
            <a:chExt cx="4512897" cy="1627310"/>
          </a:xfrm>
        </p:grpSpPr>
        <p:grpSp>
          <p:nvGrpSpPr>
            <p:cNvPr name="Group 45" id="45"/>
            <p:cNvGrpSpPr/>
            <p:nvPr/>
          </p:nvGrpSpPr>
          <p:grpSpPr>
            <a:xfrm rot="0">
              <a:off x="0" y="0"/>
              <a:ext cx="4512897" cy="1627310"/>
              <a:chOff x="0" y="0"/>
              <a:chExt cx="812800" cy="293088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812800" cy="293088"/>
              </a:xfrm>
              <a:custGeom>
                <a:avLst/>
                <a:gdLst/>
                <a:ahLst/>
                <a:cxnLst/>
                <a:rect r="r" b="b" t="t" l="l"/>
                <a:pathLst>
                  <a:path h="293088" w="812800">
                    <a:moveTo>
                      <a:pt x="95328" y="0"/>
                    </a:moveTo>
                    <a:lnTo>
                      <a:pt x="717472" y="0"/>
                    </a:lnTo>
                    <a:cubicBezTo>
                      <a:pt x="770120" y="0"/>
                      <a:pt x="812800" y="42680"/>
                      <a:pt x="812800" y="95328"/>
                    </a:cubicBezTo>
                    <a:lnTo>
                      <a:pt x="812800" y="197760"/>
                    </a:lnTo>
                    <a:cubicBezTo>
                      <a:pt x="812800" y="223043"/>
                      <a:pt x="802757" y="247290"/>
                      <a:pt x="784879" y="265167"/>
                    </a:cubicBezTo>
                    <a:cubicBezTo>
                      <a:pt x="767001" y="283045"/>
                      <a:pt x="742754" y="293088"/>
                      <a:pt x="717472" y="293088"/>
                    </a:cubicBezTo>
                    <a:lnTo>
                      <a:pt x="95328" y="293088"/>
                    </a:lnTo>
                    <a:cubicBezTo>
                      <a:pt x="42680" y="293088"/>
                      <a:pt x="0" y="250408"/>
                      <a:pt x="0" y="197760"/>
                    </a:cubicBezTo>
                    <a:lnTo>
                      <a:pt x="0" y="95328"/>
                    </a:lnTo>
                    <a:cubicBezTo>
                      <a:pt x="0" y="42680"/>
                      <a:pt x="42680" y="0"/>
                      <a:pt x="95328" y="0"/>
                    </a:cubicBezTo>
                    <a:close/>
                  </a:path>
                </a:pathLst>
              </a:custGeom>
              <a:solidFill>
                <a:srgbClr val="F28C6D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9525"/>
                <a:ext cx="812800" cy="2835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40"/>
                  </a:lnSpc>
                </a:pPr>
              </a:p>
            </p:txBody>
          </p:sp>
        </p:grpSp>
        <p:sp>
          <p:nvSpPr>
            <p:cNvPr name="TextBox 48" id="48"/>
            <p:cNvSpPr txBox="true"/>
            <p:nvPr/>
          </p:nvSpPr>
          <p:spPr>
            <a:xfrm rot="0">
              <a:off x="561963" y="261779"/>
              <a:ext cx="3388970" cy="10561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24"/>
                </a:lnSpc>
              </a:pPr>
              <a:r>
                <a:rPr lang="en-US" sz="2303" b="true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 Driver’s training courses</a:t>
              </a: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4155255" y="4269232"/>
            <a:ext cx="3924038" cy="1414973"/>
            <a:chOff x="0" y="0"/>
            <a:chExt cx="5232051" cy="1886631"/>
          </a:xfrm>
        </p:grpSpPr>
        <p:grpSp>
          <p:nvGrpSpPr>
            <p:cNvPr name="Group 50" id="50"/>
            <p:cNvGrpSpPr/>
            <p:nvPr/>
          </p:nvGrpSpPr>
          <p:grpSpPr>
            <a:xfrm rot="0">
              <a:off x="0" y="0"/>
              <a:ext cx="5232051" cy="1886631"/>
              <a:chOff x="0" y="0"/>
              <a:chExt cx="812800" cy="293088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0" y="0"/>
                <a:ext cx="812800" cy="293088"/>
              </a:xfrm>
              <a:custGeom>
                <a:avLst/>
                <a:gdLst/>
                <a:ahLst/>
                <a:cxnLst/>
                <a:rect r="r" b="b" t="t" l="l"/>
                <a:pathLst>
                  <a:path h="293088" w="812800">
                    <a:moveTo>
                      <a:pt x="95328" y="0"/>
                    </a:moveTo>
                    <a:lnTo>
                      <a:pt x="717472" y="0"/>
                    </a:lnTo>
                    <a:cubicBezTo>
                      <a:pt x="770120" y="0"/>
                      <a:pt x="812800" y="42680"/>
                      <a:pt x="812800" y="95328"/>
                    </a:cubicBezTo>
                    <a:lnTo>
                      <a:pt x="812800" y="197760"/>
                    </a:lnTo>
                    <a:cubicBezTo>
                      <a:pt x="812800" y="223043"/>
                      <a:pt x="802757" y="247290"/>
                      <a:pt x="784879" y="265167"/>
                    </a:cubicBezTo>
                    <a:cubicBezTo>
                      <a:pt x="767001" y="283045"/>
                      <a:pt x="742754" y="293088"/>
                      <a:pt x="717472" y="293088"/>
                    </a:cubicBezTo>
                    <a:lnTo>
                      <a:pt x="95328" y="293088"/>
                    </a:lnTo>
                    <a:cubicBezTo>
                      <a:pt x="42680" y="293088"/>
                      <a:pt x="0" y="250408"/>
                      <a:pt x="0" y="197760"/>
                    </a:cubicBezTo>
                    <a:lnTo>
                      <a:pt x="0" y="95328"/>
                    </a:lnTo>
                    <a:cubicBezTo>
                      <a:pt x="0" y="42680"/>
                      <a:pt x="42680" y="0"/>
                      <a:pt x="95328" y="0"/>
                    </a:cubicBezTo>
                    <a:close/>
                  </a:path>
                </a:pathLst>
              </a:custGeom>
              <a:solidFill>
                <a:srgbClr val="F2A6A6"/>
              </a:solidFill>
            </p:spPr>
          </p:sp>
          <p:sp>
            <p:nvSpPr>
              <p:cNvPr name="TextBox 52" id="52"/>
              <p:cNvSpPr txBox="true"/>
              <p:nvPr/>
            </p:nvSpPr>
            <p:spPr>
              <a:xfrm>
                <a:off x="0" y="9525"/>
                <a:ext cx="812800" cy="2835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40"/>
                  </a:lnSpc>
                </a:pPr>
              </a:p>
            </p:txBody>
          </p:sp>
        </p:grpSp>
        <p:sp>
          <p:nvSpPr>
            <p:cNvPr name="TextBox 53" id="53"/>
            <p:cNvSpPr txBox="true"/>
            <p:nvPr/>
          </p:nvSpPr>
          <p:spPr>
            <a:xfrm rot="0">
              <a:off x="146830" y="429233"/>
              <a:ext cx="4938390" cy="10360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04"/>
                </a:lnSpc>
              </a:pPr>
              <a:r>
                <a:rPr lang="en-US" sz="2288" b="true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Savings through in-house fleet maintenance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82716" y="290585"/>
            <a:ext cx="14876584" cy="6973399"/>
          </a:xfrm>
          <a:custGeom>
            <a:avLst/>
            <a:gdLst/>
            <a:ahLst/>
            <a:cxnLst/>
            <a:rect r="r" b="b" t="t" l="l"/>
            <a:pathLst>
              <a:path h="6973399" w="14876584">
                <a:moveTo>
                  <a:pt x="0" y="0"/>
                </a:moveTo>
                <a:lnTo>
                  <a:pt x="14876584" y="0"/>
                </a:lnTo>
                <a:lnTo>
                  <a:pt x="14876584" y="6973399"/>
                </a:lnTo>
                <a:lnTo>
                  <a:pt x="0" y="697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4400148" y="1319336"/>
            <a:ext cx="12859152" cy="0"/>
          </a:xfrm>
          <a:prstGeom prst="line">
            <a:avLst/>
          </a:prstGeom>
          <a:ln cap="flat" w="19050">
            <a:solidFill>
              <a:srgbClr val="FF888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620151" y="7218526"/>
            <a:ext cx="5260580" cy="3005107"/>
          </a:xfrm>
          <a:custGeom>
            <a:avLst/>
            <a:gdLst/>
            <a:ahLst/>
            <a:cxnLst/>
            <a:rect r="r" b="b" t="t" l="l"/>
            <a:pathLst>
              <a:path h="3005107" w="5260580">
                <a:moveTo>
                  <a:pt x="0" y="0"/>
                </a:moveTo>
                <a:lnTo>
                  <a:pt x="5260580" y="0"/>
                </a:lnTo>
                <a:lnTo>
                  <a:pt x="5260580" y="3005107"/>
                </a:lnTo>
                <a:lnTo>
                  <a:pt x="0" y="30051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3709211"/>
            <a:ext cx="4443482" cy="5815082"/>
            <a:chOff x="0" y="0"/>
            <a:chExt cx="688412" cy="90090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88412" cy="900908"/>
            </a:xfrm>
            <a:custGeom>
              <a:avLst/>
              <a:gdLst/>
              <a:ahLst/>
              <a:cxnLst/>
              <a:rect r="r" b="b" t="t" l="l"/>
              <a:pathLst>
                <a:path h="900908" w="688412">
                  <a:moveTo>
                    <a:pt x="40073" y="0"/>
                  </a:moveTo>
                  <a:lnTo>
                    <a:pt x="648339" y="0"/>
                  </a:lnTo>
                  <a:cubicBezTo>
                    <a:pt x="670470" y="0"/>
                    <a:pt x="688412" y="17941"/>
                    <a:pt x="688412" y="40073"/>
                  </a:cubicBezTo>
                  <a:lnTo>
                    <a:pt x="688412" y="860835"/>
                  </a:lnTo>
                  <a:cubicBezTo>
                    <a:pt x="688412" y="882967"/>
                    <a:pt x="670470" y="900908"/>
                    <a:pt x="648339" y="900908"/>
                  </a:cubicBezTo>
                  <a:lnTo>
                    <a:pt x="40073" y="900908"/>
                  </a:lnTo>
                  <a:cubicBezTo>
                    <a:pt x="17941" y="900908"/>
                    <a:pt x="0" y="882967"/>
                    <a:pt x="0" y="860835"/>
                  </a:cubicBezTo>
                  <a:lnTo>
                    <a:pt x="0" y="40073"/>
                  </a:lnTo>
                  <a:cubicBezTo>
                    <a:pt x="0" y="17941"/>
                    <a:pt x="17941" y="0"/>
                    <a:pt x="40073" y="0"/>
                  </a:cubicBezTo>
                  <a:close/>
                </a:path>
              </a:pathLst>
            </a:custGeom>
            <a:blipFill>
              <a:blip r:embed="rId7"/>
              <a:stretch>
                <a:fillRect l="-40565" t="0" r="-4056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5676642" y="3709211"/>
            <a:ext cx="5677387" cy="2806754"/>
            <a:chOff x="0" y="0"/>
            <a:chExt cx="1432243" cy="70806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32243" cy="708064"/>
            </a:xfrm>
            <a:custGeom>
              <a:avLst/>
              <a:gdLst/>
              <a:ahLst/>
              <a:cxnLst/>
              <a:rect r="r" b="b" t="t" l="l"/>
              <a:pathLst>
                <a:path h="708064" w="1432243">
                  <a:moveTo>
                    <a:pt x="31364" y="0"/>
                  </a:moveTo>
                  <a:lnTo>
                    <a:pt x="1400879" y="0"/>
                  </a:lnTo>
                  <a:cubicBezTo>
                    <a:pt x="1418201" y="0"/>
                    <a:pt x="1432243" y="14042"/>
                    <a:pt x="1432243" y="31364"/>
                  </a:cubicBezTo>
                  <a:lnTo>
                    <a:pt x="1432243" y="676700"/>
                  </a:lnTo>
                  <a:cubicBezTo>
                    <a:pt x="1432243" y="694022"/>
                    <a:pt x="1418201" y="708064"/>
                    <a:pt x="1400879" y="708064"/>
                  </a:cubicBezTo>
                  <a:lnTo>
                    <a:pt x="31364" y="708064"/>
                  </a:lnTo>
                  <a:cubicBezTo>
                    <a:pt x="14042" y="708064"/>
                    <a:pt x="0" y="694022"/>
                    <a:pt x="0" y="676700"/>
                  </a:cubicBezTo>
                  <a:lnTo>
                    <a:pt x="0" y="31364"/>
                  </a:lnTo>
                  <a:cubicBezTo>
                    <a:pt x="0" y="14042"/>
                    <a:pt x="14042" y="0"/>
                    <a:pt x="31364" y="0"/>
                  </a:cubicBezTo>
                  <a:close/>
                </a:path>
              </a:pathLst>
            </a:custGeom>
            <a:solidFill>
              <a:srgbClr val="B18ED6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9525"/>
              <a:ext cx="1432243" cy="6985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581913" y="3709211"/>
            <a:ext cx="5819904" cy="2806754"/>
            <a:chOff x="0" y="0"/>
            <a:chExt cx="1468196" cy="70806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68196" cy="708064"/>
            </a:xfrm>
            <a:custGeom>
              <a:avLst/>
              <a:gdLst/>
              <a:ahLst/>
              <a:cxnLst/>
              <a:rect r="r" b="b" t="t" l="l"/>
              <a:pathLst>
                <a:path h="708064" w="1468196">
                  <a:moveTo>
                    <a:pt x="30596" y="0"/>
                  </a:moveTo>
                  <a:lnTo>
                    <a:pt x="1437600" y="0"/>
                  </a:lnTo>
                  <a:cubicBezTo>
                    <a:pt x="1454497" y="0"/>
                    <a:pt x="1468196" y="13698"/>
                    <a:pt x="1468196" y="30596"/>
                  </a:cubicBezTo>
                  <a:lnTo>
                    <a:pt x="1468196" y="677468"/>
                  </a:lnTo>
                  <a:cubicBezTo>
                    <a:pt x="1468196" y="685583"/>
                    <a:pt x="1464972" y="693365"/>
                    <a:pt x="1459234" y="699103"/>
                  </a:cubicBezTo>
                  <a:cubicBezTo>
                    <a:pt x="1453497" y="704841"/>
                    <a:pt x="1445714" y="708064"/>
                    <a:pt x="1437600" y="708064"/>
                  </a:cubicBezTo>
                  <a:lnTo>
                    <a:pt x="30596" y="708064"/>
                  </a:lnTo>
                  <a:cubicBezTo>
                    <a:pt x="13698" y="708064"/>
                    <a:pt x="0" y="694366"/>
                    <a:pt x="0" y="677468"/>
                  </a:cubicBezTo>
                  <a:lnTo>
                    <a:pt x="0" y="30596"/>
                  </a:lnTo>
                  <a:cubicBezTo>
                    <a:pt x="0" y="13698"/>
                    <a:pt x="13698" y="0"/>
                    <a:pt x="30596" y="0"/>
                  </a:cubicBezTo>
                  <a:close/>
                </a:path>
              </a:pathLst>
            </a:custGeom>
            <a:solidFill>
              <a:srgbClr val="F28C6D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9525"/>
              <a:ext cx="1468196" cy="6985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518160" indent="-259080" lvl="1">
                <a:lnSpc>
                  <a:spcPts val="2640"/>
                </a:lnSpc>
                <a:buFont typeface="Arial"/>
                <a:buChar char="•"/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676642" y="6717539"/>
            <a:ext cx="5677387" cy="2806754"/>
            <a:chOff x="0" y="0"/>
            <a:chExt cx="1432243" cy="70806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32243" cy="708064"/>
            </a:xfrm>
            <a:custGeom>
              <a:avLst/>
              <a:gdLst/>
              <a:ahLst/>
              <a:cxnLst/>
              <a:rect r="r" b="b" t="t" l="l"/>
              <a:pathLst>
                <a:path h="708064" w="1432243">
                  <a:moveTo>
                    <a:pt x="31364" y="0"/>
                  </a:moveTo>
                  <a:lnTo>
                    <a:pt x="1400879" y="0"/>
                  </a:lnTo>
                  <a:cubicBezTo>
                    <a:pt x="1418201" y="0"/>
                    <a:pt x="1432243" y="14042"/>
                    <a:pt x="1432243" y="31364"/>
                  </a:cubicBezTo>
                  <a:lnTo>
                    <a:pt x="1432243" y="676700"/>
                  </a:lnTo>
                  <a:cubicBezTo>
                    <a:pt x="1432243" y="694022"/>
                    <a:pt x="1418201" y="708064"/>
                    <a:pt x="1400879" y="708064"/>
                  </a:cubicBezTo>
                  <a:lnTo>
                    <a:pt x="31364" y="708064"/>
                  </a:lnTo>
                  <a:cubicBezTo>
                    <a:pt x="14042" y="708064"/>
                    <a:pt x="0" y="694022"/>
                    <a:pt x="0" y="676700"/>
                  </a:cubicBezTo>
                  <a:lnTo>
                    <a:pt x="0" y="31364"/>
                  </a:lnTo>
                  <a:cubicBezTo>
                    <a:pt x="0" y="14042"/>
                    <a:pt x="14042" y="0"/>
                    <a:pt x="31364" y="0"/>
                  </a:cubicBezTo>
                  <a:close/>
                </a:path>
              </a:pathLst>
            </a:custGeom>
            <a:solidFill>
              <a:srgbClr val="F2A6A6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9525"/>
              <a:ext cx="1432243" cy="6985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581913" y="6717539"/>
            <a:ext cx="5877412" cy="2806754"/>
            <a:chOff x="0" y="0"/>
            <a:chExt cx="1482703" cy="70806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482703" cy="708064"/>
            </a:xfrm>
            <a:custGeom>
              <a:avLst/>
              <a:gdLst/>
              <a:ahLst/>
              <a:cxnLst/>
              <a:rect r="r" b="b" t="t" l="l"/>
              <a:pathLst>
                <a:path h="708064" w="1482703">
                  <a:moveTo>
                    <a:pt x="30296" y="0"/>
                  </a:moveTo>
                  <a:lnTo>
                    <a:pt x="1452407" y="0"/>
                  </a:lnTo>
                  <a:cubicBezTo>
                    <a:pt x="1460442" y="0"/>
                    <a:pt x="1468148" y="3192"/>
                    <a:pt x="1473830" y="8874"/>
                  </a:cubicBezTo>
                  <a:cubicBezTo>
                    <a:pt x="1479511" y="14555"/>
                    <a:pt x="1482703" y="22261"/>
                    <a:pt x="1482703" y="30296"/>
                  </a:cubicBezTo>
                  <a:lnTo>
                    <a:pt x="1482703" y="677768"/>
                  </a:lnTo>
                  <a:cubicBezTo>
                    <a:pt x="1482703" y="694500"/>
                    <a:pt x="1469139" y="708064"/>
                    <a:pt x="1452407" y="708064"/>
                  </a:cubicBezTo>
                  <a:lnTo>
                    <a:pt x="30296" y="708064"/>
                  </a:lnTo>
                  <a:cubicBezTo>
                    <a:pt x="13564" y="708064"/>
                    <a:pt x="0" y="694500"/>
                    <a:pt x="0" y="677768"/>
                  </a:cubicBezTo>
                  <a:lnTo>
                    <a:pt x="0" y="30296"/>
                  </a:lnTo>
                  <a:cubicBezTo>
                    <a:pt x="0" y="13564"/>
                    <a:pt x="13564" y="0"/>
                    <a:pt x="30296" y="0"/>
                  </a:cubicBezTo>
                  <a:close/>
                </a:path>
              </a:pathLst>
            </a:custGeom>
            <a:solidFill>
              <a:srgbClr val="924DB2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9525"/>
              <a:ext cx="1482703" cy="6985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true" flipV="false" rot="0">
            <a:off x="16587650" y="-206740"/>
            <a:ext cx="2442929" cy="2107026"/>
          </a:xfrm>
          <a:custGeom>
            <a:avLst/>
            <a:gdLst/>
            <a:ahLst/>
            <a:cxnLst/>
            <a:rect r="r" b="b" t="t" l="l"/>
            <a:pathLst>
              <a:path h="2107026" w="2442929">
                <a:moveTo>
                  <a:pt x="2442928" y="0"/>
                </a:moveTo>
                <a:lnTo>
                  <a:pt x="0" y="0"/>
                </a:lnTo>
                <a:lnTo>
                  <a:pt x="0" y="2107025"/>
                </a:lnTo>
                <a:lnTo>
                  <a:pt x="2442928" y="2107025"/>
                </a:lnTo>
                <a:lnTo>
                  <a:pt x="2442928" y="0"/>
                </a:lnTo>
                <a:close/>
              </a:path>
            </a:pathLst>
          </a:custGeom>
          <a:blipFill>
            <a:blip r:embed="rId8">
              <a:alphaModFix amt="13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028700" y="2485312"/>
            <a:ext cx="9593165" cy="91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 b="true">
                <a:solidFill>
                  <a:srgbClr val="F28C6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Engineering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879232" y="0"/>
            <a:ext cx="2619621" cy="2619621"/>
          </a:xfrm>
          <a:custGeom>
            <a:avLst/>
            <a:gdLst/>
            <a:ahLst/>
            <a:cxnLst/>
            <a:rect r="r" b="b" t="t" l="l"/>
            <a:pathLst>
              <a:path h="2619621" w="2619621">
                <a:moveTo>
                  <a:pt x="0" y="0"/>
                </a:moveTo>
                <a:lnTo>
                  <a:pt x="2619622" y="0"/>
                </a:lnTo>
                <a:lnTo>
                  <a:pt x="2619622" y="2619621"/>
                </a:lnTo>
                <a:lnTo>
                  <a:pt x="0" y="26196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195679" y="4146754"/>
            <a:ext cx="1032478" cy="1819345"/>
          </a:xfrm>
          <a:custGeom>
            <a:avLst/>
            <a:gdLst/>
            <a:ahLst/>
            <a:cxnLst/>
            <a:rect r="r" b="b" t="t" l="l"/>
            <a:pathLst>
              <a:path h="1819345" w="1032478">
                <a:moveTo>
                  <a:pt x="0" y="0"/>
                </a:moveTo>
                <a:lnTo>
                  <a:pt x="1032478" y="0"/>
                </a:lnTo>
                <a:lnTo>
                  <a:pt x="1032478" y="1819344"/>
                </a:lnTo>
                <a:lnTo>
                  <a:pt x="0" y="1819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5784681" y="7355413"/>
            <a:ext cx="1854475" cy="1432582"/>
          </a:xfrm>
          <a:custGeom>
            <a:avLst/>
            <a:gdLst/>
            <a:ahLst/>
            <a:cxnLst/>
            <a:rect r="r" b="b" t="t" l="l"/>
            <a:pathLst>
              <a:path h="1432582" w="1854475">
                <a:moveTo>
                  <a:pt x="0" y="0"/>
                </a:moveTo>
                <a:lnTo>
                  <a:pt x="1854475" y="0"/>
                </a:lnTo>
                <a:lnTo>
                  <a:pt x="1854475" y="1432582"/>
                </a:lnTo>
                <a:lnTo>
                  <a:pt x="0" y="14325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7953481" y="7206834"/>
            <a:ext cx="3047407" cy="1819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Expanded the department with an engineering technician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762088" y="4867949"/>
            <a:ext cx="2987199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258</a:t>
            </a:r>
          </a:p>
          <a:p>
            <a:pPr algn="l">
              <a:lnSpc>
                <a:spcPts val="3360"/>
              </a:lnSpc>
            </a:pPr>
            <a:r>
              <a:rPr lang="en-U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Up 35 from 2024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762088" y="4386618"/>
            <a:ext cx="2921558" cy="556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Permits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554054" y="3859530"/>
            <a:ext cx="5905271" cy="2510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57" indent="-259078" lvl="1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Sewer system master plan</a:t>
            </a:r>
          </a:p>
          <a:p>
            <a:pPr algn="l" marL="518157" indent="-259078" lvl="1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Sewer system management plan</a:t>
            </a:r>
          </a:p>
          <a:p>
            <a:pPr algn="l" marL="518157" indent="-259078" lvl="1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5-year capital and operations plan</a:t>
            </a:r>
          </a:p>
          <a:p>
            <a:pPr algn="l" marL="518157" indent="-259078" lvl="1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Local hazard mitigation plan</a:t>
            </a:r>
          </a:p>
          <a:p>
            <a:pPr algn="l" marL="518157" indent="-259078" lvl="1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Successful emergency repairs at Westpark Place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439396" y="6787734"/>
            <a:ext cx="5962421" cy="2510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57" indent="-259078" lvl="1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Pump, generator, and CNG maintenance</a:t>
            </a:r>
          </a:p>
          <a:p>
            <a:pPr algn="l" marL="518157" indent="-259078" lvl="1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Preparations for large scale manhole project at Springdale and Westminster</a:t>
            </a:r>
          </a:p>
          <a:p>
            <a:pPr algn="l" marL="518157" indent="-259078" lvl="1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Implementation of Sewer AI technology</a:t>
            </a:r>
          </a:p>
          <a:p>
            <a:pPr algn="l" marL="518157" indent="-259078" lvl="1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Completion of fire suppression systems on solid waste trucks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4810015"/>
            <a:ext cx="8062723" cy="1508970"/>
            <a:chOff x="0" y="0"/>
            <a:chExt cx="2123516" cy="39742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23516" cy="397424"/>
            </a:xfrm>
            <a:custGeom>
              <a:avLst/>
              <a:gdLst/>
              <a:ahLst/>
              <a:cxnLst/>
              <a:rect r="r" b="b" t="t" l="l"/>
              <a:pathLst>
                <a:path h="397424" w="2123516">
                  <a:moveTo>
                    <a:pt x="0" y="0"/>
                  </a:moveTo>
                  <a:lnTo>
                    <a:pt x="2123516" y="0"/>
                  </a:lnTo>
                  <a:lnTo>
                    <a:pt x="2123516" y="397424"/>
                  </a:lnTo>
                  <a:lnTo>
                    <a:pt x="0" y="397424"/>
                  </a:lnTo>
                  <a:close/>
                </a:path>
              </a:pathLst>
            </a:custGeom>
            <a:solidFill>
              <a:srgbClr val="F2A6A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2123516" cy="3878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201150" y="4810015"/>
            <a:ext cx="8062723" cy="1508970"/>
            <a:chOff x="0" y="0"/>
            <a:chExt cx="2123516" cy="39742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23516" cy="397424"/>
            </a:xfrm>
            <a:custGeom>
              <a:avLst/>
              <a:gdLst/>
              <a:ahLst/>
              <a:cxnLst/>
              <a:rect r="r" b="b" t="t" l="l"/>
              <a:pathLst>
                <a:path h="397424" w="2123516">
                  <a:moveTo>
                    <a:pt x="0" y="0"/>
                  </a:moveTo>
                  <a:lnTo>
                    <a:pt x="2123516" y="0"/>
                  </a:lnTo>
                  <a:lnTo>
                    <a:pt x="2123516" y="397424"/>
                  </a:lnTo>
                  <a:lnTo>
                    <a:pt x="0" y="397424"/>
                  </a:lnTo>
                  <a:close/>
                </a:path>
              </a:pathLst>
            </a:custGeom>
            <a:solidFill>
              <a:srgbClr val="B18ED6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9525"/>
              <a:ext cx="2123516" cy="3878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28700" y="3666697"/>
            <a:ext cx="16230600" cy="1137495"/>
            <a:chOff x="0" y="0"/>
            <a:chExt cx="4274726" cy="29958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274726" cy="299587"/>
            </a:xfrm>
            <a:custGeom>
              <a:avLst/>
              <a:gdLst/>
              <a:ahLst/>
              <a:cxnLst/>
              <a:rect r="r" b="b" t="t" l="l"/>
              <a:pathLst>
                <a:path h="29958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99587"/>
                  </a:lnTo>
                  <a:lnTo>
                    <a:pt x="0" y="299587"/>
                  </a:lnTo>
                  <a:close/>
                </a:path>
              </a:pathLst>
            </a:custGeom>
            <a:gradFill rotWithShape="true">
              <a:gsLst>
                <a:gs pos="0">
                  <a:srgbClr val="924DB2">
                    <a:alpha val="100000"/>
                  </a:srgbClr>
                </a:gs>
                <a:gs pos="100000">
                  <a:srgbClr val="F28C6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9525"/>
              <a:ext cx="4274726" cy="2900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8700" y="6430315"/>
            <a:ext cx="8062723" cy="2053852"/>
            <a:chOff x="0" y="0"/>
            <a:chExt cx="2123516" cy="54093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23516" cy="540932"/>
            </a:xfrm>
            <a:custGeom>
              <a:avLst/>
              <a:gdLst/>
              <a:ahLst/>
              <a:cxnLst/>
              <a:rect r="r" b="b" t="t" l="l"/>
              <a:pathLst>
                <a:path h="540932" w="2123516">
                  <a:moveTo>
                    <a:pt x="0" y="0"/>
                  </a:moveTo>
                  <a:lnTo>
                    <a:pt x="2123516" y="0"/>
                  </a:lnTo>
                  <a:lnTo>
                    <a:pt x="2123516" y="540932"/>
                  </a:lnTo>
                  <a:lnTo>
                    <a:pt x="0" y="540932"/>
                  </a:lnTo>
                  <a:close/>
                </a:path>
              </a:pathLst>
            </a:custGeom>
            <a:solidFill>
              <a:srgbClr val="F28C6D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9525"/>
              <a:ext cx="2123516" cy="5314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201150" y="6430315"/>
            <a:ext cx="8062723" cy="2053852"/>
            <a:chOff x="0" y="0"/>
            <a:chExt cx="2123516" cy="54093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123516" cy="540932"/>
            </a:xfrm>
            <a:custGeom>
              <a:avLst/>
              <a:gdLst/>
              <a:ahLst/>
              <a:cxnLst/>
              <a:rect r="r" b="b" t="t" l="l"/>
              <a:pathLst>
                <a:path h="540932" w="2123516">
                  <a:moveTo>
                    <a:pt x="0" y="0"/>
                  </a:moveTo>
                  <a:lnTo>
                    <a:pt x="2123516" y="0"/>
                  </a:lnTo>
                  <a:lnTo>
                    <a:pt x="2123516" y="540932"/>
                  </a:lnTo>
                  <a:lnTo>
                    <a:pt x="0" y="540932"/>
                  </a:lnTo>
                  <a:close/>
                </a:path>
              </a:pathLst>
            </a:custGeom>
            <a:solidFill>
              <a:srgbClr val="F28C6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9525"/>
              <a:ext cx="2123516" cy="5314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AutoShape 18" id="18"/>
          <p:cNvSpPr/>
          <p:nvPr/>
        </p:nvSpPr>
        <p:spPr>
          <a:xfrm>
            <a:off x="4400148" y="1561886"/>
            <a:ext cx="12859152" cy="0"/>
          </a:xfrm>
          <a:prstGeom prst="line">
            <a:avLst/>
          </a:prstGeom>
          <a:ln cap="flat" w="19050">
            <a:solidFill>
              <a:srgbClr val="FF888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9" id="19"/>
          <p:cNvGrpSpPr/>
          <p:nvPr/>
        </p:nvGrpSpPr>
        <p:grpSpPr>
          <a:xfrm rot="0">
            <a:off x="1028700" y="8591448"/>
            <a:ext cx="8062723" cy="1508970"/>
            <a:chOff x="0" y="0"/>
            <a:chExt cx="2123516" cy="39742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123516" cy="397424"/>
            </a:xfrm>
            <a:custGeom>
              <a:avLst/>
              <a:gdLst/>
              <a:ahLst/>
              <a:cxnLst/>
              <a:rect r="r" b="b" t="t" l="l"/>
              <a:pathLst>
                <a:path h="397424" w="2123516">
                  <a:moveTo>
                    <a:pt x="0" y="0"/>
                  </a:moveTo>
                  <a:lnTo>
                    <a:pt x="2123516" y="0"/>
                  </a:lnTo>
                  <a:lnTo>
                    <a:pt x="2123516" y="397424"/>
                  </a:lnTo>
                  <a:lnTo>
                    <a:pt x="0" y="397424"/>
                  </a:lnTo>
                  <a:close/>
                </a:path>
              </a:pathLst>
            </a:custGeom>
            <a:solidFill>
              <a:srgbClr val="B18ED6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9525"/>
              <a:ext cx="2123516" cy="3878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-5680853">
            <a:off x="16374618" y="8501664"/>
            <a:ext cx="3826764" cy="4114800"/>
          </a:xfrm>
          <a:custGeom>
            <a:avLst/>
            <a:gdLst/>
            <a:ahLst/>
            <a:cxnLst/>
            <a:rect r="r" b="b" t="t" l="l"/>
            <a:pathLst>
              <a:path h="4114800" w="3826764">
                <a:moveTo>
                  <a:pt x="0" y="0"/>
                </a:moveTo>
                <a:lnTo>
                  <a:pt x="3826764" y="0"/>
                </a:lnTo>
                <a:lnTo>
                  <a:pt x="38267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9201150" y="8591448"/>
            <a:ext cx="8062723" cy="1508970"/>
            <a:chOff x="0" y="0"/>
            <a:chExt cx="2123516" cy="397424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123516" cy="397424"/>
            </a:xfrm>
            <a:custGeom>
              <a:avLst/>
              <a:gdLst/>
              <a:ahLst/>
              <a:cxnLst/>
              <a:rect r="r" b="b" t="t" l="l"/>
              <a:pathLst>
                <a:path h="397424" w="2123516">
                  <a:moveTo>
                    <a:pt x="0" y="0"/>
                  </a:moveTo>
                  <a:lnTo>
                    <a:pt x="2123516" y="0"/>
                  </a:lnTo>
                  <a:lnTo>
                    <a:pt x="2123516" y="397424"/>
                  </a:lnTo>
                  <a:lnTo>
                    <a:pt x="0" y="397424"/>
                  </a:lnTo>
                  <a:close/>
                </a:path>
              </a:pathLst>
            </a:custGeom>
            <a:solidFill>
              <a:srgbClr val="F2A6A6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9525"/>
              <a:ext cx="2123516" cy="3878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879232" y="0"/>
            <a:ext cx="3123772" cy="3123772"/>
          </a:xfrm>
          <a:custGeom>
            <a:avLst/>
            <a:gdLst/>
            <a:ahLst/>
            <a:cxnLst/>
            <a:rect r="r" b="b" t="t" l="l"/>
            <a:pathLst>
              <a:path h="3123772" w="3123772">
                <a:moveTo>
                  <a:pt x="0" y="0"/>
                </a:moveTo>
                <a:lnTo>
                  <a:pt x="3123772" y="0"/>
                </a:lnTo>
                <a:lnTo>
                  <a:pt x="3123772" y="3123772"/>
                </a:lnTo>
                <a:lnTo>
                  <a:pt x="0" y="31237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699232" y="4983895"/>
            <a:ext cx="987568" cy="1161844"/>
          </a:xfrm>
          <a:custGeom>
            <a:avLst/>
            <a:gdLst/>
            <a:ahLst/>
            <a:cxnLst/>
            <a:rect r="r" b="b" t="t" l="l"/>
            <a:pathLst>
              <a:path h="1161844" w="987568">
                <a:moveTo>
                  <a:pt x="0" y="0"/>
                </a:moveTo>
                <a:lnTo>
                  <a:pt x="987568" y="0"/>
                </a:lnTo>
                <a:lnTo>
                  <a:pt x="987568" y="1161844"/>
                </a:lnTo>
                <a:lnTo>
                  <a:pt x="0" y="11618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2170956">
            <a:off x="7831490" y="8852931"/>
            <a:ext cx="973860" cy="810738"/>
          </a:xfrm>
          <a:custGeom>
            <a:avLst/>
            <a:gdLst/>
            <a:ahLst/>
            <a:cxnLst/>
            <a:rect r="r" b="b" t="t" l="l"/>
            <a:pathLst>
              <a:path h="810738" w="973860">
                <a:moveTo>
                  <a:pt x="0" y="0"/>
                </a:moveTo>
                <a:lnTo>
                  <a:pt x="973860" y="0"/>
                </a:lnTo>
                <a:lnTo>
                  <a:pt x="973860" y="810738"/>
                </a:lnTo>
                <a:lnTo>
                  <a:pt x="0" y="8107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5349997" y="7116670"/>
            <a:ext cx="1330887" cy="1026447"/>
          </a:xfrm>
          <a:custGeom>
            <a:avLst/>
            <a:gdLst/>
            <a:ahLst/>
            <a:cxnLst/>
            <a:rect r="r" b="b" t="t" l="l"/>
            <a:pathLst>
              <a:path h="1026447" w="1330887">
                <a:moveTo>
                  <a:pt x="0" y="0"/>
                </a:moveTo>
                <a:lnTo>
                  <a:pt x="1330887" y="0"/>
                </a:lnTo>
                <a:lnTo>
                  <a:pt x="1330887" y="1026447"/>
                </a:lnTo>
                <a:lnTo>
                  <a:pt x="0" y="10264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30" id="30"/>
          <p:cNvSpPr txBox="true"/>
          <p:nvPr/>
        </p:nvSpPr>
        <p:spPr>
          <a:xfrm rot="0">
            <a:off x="4834007" y="2089992"/>
            <a:ext cx="10777458" cy="91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 b="true">
                <a:solidFill>
                  <a:srgbClr val="924D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Finance and Technology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272559" y="4003035"/>
            <a:ext cx="5122895" cy="502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5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Finance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892546" y="4003035"/>
            <a:ext cx="5122895" cy="502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5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IT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28700" y="4790965"/>
            <a:ext cx="7868428" cy="1362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Successful audit</a:t>
            </a: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Successful preparation of 25-26 budget</a:t>
            </a: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Implementation of Positive Pay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144000" y="4838590"/>
            <a:ext cx="7292889" cy="1362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Creation of first ever 5 - year IT capital and operations plan</a:t>
            </a: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Resolution of SCADA system issues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47750" y="6566635"/>
            <a:ext cx="7849378" cy="1820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Preparation of cost recovery calculations</a:t>
            </a: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Completed GASB 75 OPEB Valuation</a:t>
            </a: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Partnered with Procure America to successfully renegotiate bank management fees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201150" y="6566635"/>
            <a:ext cx="6880168" cy="1820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Installation of server capacity for CCTV data storage</a:t>
            </a: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Successful connection of WiFi to mechanics shop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047750" y="8655617"/>
            <a:ext cx="7145266" cy="1362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Implementation of credit card processing</a:t>
            </a: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Successful submission of Parcel Levy Program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9201150" y="8636003"/>
            <a:ext cx="7588363" cy="1362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Evaluated and began upgrading lift station WiFi and connectivity</a:t>
            </a: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Awarded $250,000 Cyber Security Grant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9533972">
            <a:off x="15962379" y="-1389506"/>
            <a:ext cx="3826764" cy="4114800"/>
          </a:xfrm>
          <a:custGeom>
            <a:avLst/>
            <a:gdLst/>
            <a:ahLst/>
            <a:cxnLst/>
            <a:rect r="r" b="b" t="t" l="l"/>
            <a:pathLst>
              <a:path h="4114800" w="3826764">
                <a:moveTo>
                  <a:pt x="0" y="0"/>
                </a:moveTo>
                <a:lnTo>
                  <a:pt x="3826764" y="0"/>
                </a:lnTo>
                <a:lnTo>
                  <a:pt x="38267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6093854">
            <a:off x="-2361767" y="-1339506"/>
            <a:ext cx="3396504" cy="3652155"/>
          </a:xfrm>
          <a:custGeom>
            <a:avLst/>
            <a:gdLst/>
            <a:ahLst/>
            <a:cxnLst/>
            <a:rect r="r" b="b" t="t" l="l"/>
            <a:pathLst>
              <a:path h="3652155" w="3396504">
                <a:moveTo>
                  <a:pt x="0" y="0"/>
                </a:moveTo>
                <a:lnTo>
                  <a:pt x="3396504" y="0"/>
                </a:lnTo>
                <a:lnTo>
                  <a:pt x="3396504" y="3652155"/>
                </a:lnTo>
                <a:lnTo>
                  <a:pt x="0" y="3652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3042676"/>
            <a:ext cx="4027790" cy="6384068"/>
            <a:chOff x="0" y="0"/>
            <a:chExt cx="1016097" cy="161051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16097" cy="1610518"/>
            </a:xfrm>
            <a:custGeom>
              <a:avLst/>
              <a:gdLst/>
              <a:ahLst/>
              <a:cxnLst/>
              <a:rect r="r" b="b" t="t" l="l"/>
              <a:pathLst>
                <a:path h="1610518" w="1016097">
                  <a:moveTo>
                    <a:pt x="15377" y="0"/>
                  </a:moveTo>
                  <a:lnTo>
                    <a:pt x="1000720" y="0"/>
                  </a:lnTo>
                  <a:cubicBezTo>
                    <a:pt x="1009212" y="0"/>
                    <a:pt x="1016097" y="6885"/>
                    <a:pt x="1016097" y="15377"/>
                  </a:cubicBezTo>
                  <a:lnTo>
                    <a:pt x="1016097" y="1595141"/>
                  </a:lnTo>
                  <a:cubicBezTo>
                    <a:pt x="1016097" y="1603634"/>
                    <a:pt x="1009212" y="1610518"/>
                    <a:pt x="1000720" y="1610518"/>
                  </a:cubicBezTo>
                  <a:lnTo>
                    <a:pt x="15377" y="1610518"/>
                  </a:lnTo>
                  <a:cubicBezTo>
                    <a:pt x="6885" y="1610518"/>
                    <a:pt x="0" y="1603634"/>
                    <a:pt x="0" y="1595141"/>
                  </a:cubicBezTo>
                  <a:lnTo>
                    <a:pt x="0" y="15377"/>
                  </a:lnTo>
                  <a:cubicBezTo>
                    <a:pt x="0" y="6885"/>
                    <a:pt x="6885" y="0"/>
                    <a:pt x="15377" y="0"/>
                  </a:cubicBezTo>
                  <a:close/>
                </a:path>
              </a:pathLst>
            </a:custGeom>
            <a:solidFill>
              <a:srgbClr val="F2A6A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1016097" cy="16009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255375" y="3042676"/>
            <a:ext cx="4983322" cy="3093040"/>
            <a:chOff x="0" y="0"/>
            <a:chExt cx="1257150" cy="78028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57150" cy="780286"/>
            </a:xfrm>
            <a:custGeom>
              <a:avLst/>
              <a:gdLst/>
              <a:ahLst/>
              <a:cxnLst/>
              <a:rect r="r" b="b" t="t" l="l"/>
              <a:pathLst>
                <a:path h="780286" w="1257150">
                  <a:moveTo>
                    <a:pt x="12429" y="0"/>
                  </a:moveTo>
                  <a:lnTo>
                    <a:pt x="1244722" y="0"/>
                  </a:lnTo>
                  <a:cubicBezTo>
                    <a:pt x="1251586" y="0"/>
                    <a:pt x="1257150" y="5564"/>
                    <a:pt x="1257150" y="12429"/>
                  </a:cubicBezTo>
                  <a:lnTo>
                    <a:pt x="1257150" y="767857"/>
                  </a:lnTo>
                  <a:cubicBezTo>
                    <a:pt x="1257150" y="774721"/>
                    <a:pt x="1251586" y="780286"/>
                    <a:pt x="1244722" y="780286"/>
                  </a:cubicBezTo>
                  <a:lnTo>
                    <a:pt x="12429" y="780286"/>
                  </a:lnTo>
                  <a:cubicBezTo>
                    <a:pt x="5564" y="780286"/>
                    <a:pt x="0" y="774721"/>
                    <a:pt x="0" y="767857"/>
                  </a:cubicBezTo>
                  <a:lnTo>
                    <a:pt x="0" y="12429"/>
                  </a:lnTo>
                  <a:cubicBezTo>
                    <a:pt x="0" y="5564"/>
                    <a:pt x="5564" y="0"/>
                    <a:pt x="12429" y="0"/>
                  </a:cubicBezTo>
                  <a:close/>
                </a:path>
              </a:pathLst>
            </a:custGeom>
            <a:solidFill>
              <a:srgbClr val="B18ED6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9525"/>
              <a:ext cx="1257150" cy="770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255375" y="6333703"/>
            <a:ext cx="5902521" cy="3093040"/>
            <a:chOff x="0" y="0"/>
            <a:chExt cx="1489038" cy="78028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89038" cy="780286"/>
            </a:xfrm>
            <a:custGeom>
              <a:avLst/>
              <a:gdLst/>
              <a:ahLst/>
              <a:cxnLst/>
              <a:rect r="r" b="b" t="t" l="l"/>
              <a:pathLst>
                <a:path h="780286" w="1489038">
                  <a:moveTo>
                    <a:pt x="10493" y="0"/>
                  </a:moveTo>
                  <a:lnTo>
                    <a:pt x="1478544" y="0"/>
                  </a:lnTo>
                  <a:cubicBezTo>
                    <a:pt x="1484340" y="0"/>
                    <a:pt x="1489038" y="4698"/>
                    <a:pt x="1489038" y="10493"/>
                  </a:cubicBezTo>
                  <a:lnTo>
                    <a:pt x="1489038" y="769793"/>
                  </a:lnTo>
                  <a:cubicBezTo>
                    <a:pt x="1489038" y="772576"/>
                    <a:pt x="1487932" y="775244"/>
                    <a:pt x="1485964" y="777212"/>
                  </a:cubicBezTo>
                  <a:cubicBezTo>
                    <a:pt x="1483996" y="779180"/>
                    <a:pt x="1481327" y="780286"/>
                    <a:pt x="1478544" y="780286"/>
                  </a:cubicBezTo>
                  <a:lnTo>
                    <a:pt x="10493" y="780286"/>
                  </a:lnTo>
                  <a:cubicBezTo>
                    <a:pt x="7710" y="780286"/>
                    <a:pt x="5041" y="779180"/>
                    <a:pt x="3073" y="777212"/>
                  </a:cubicBezTo>
                  <a:cubicBezTo>
                    <a:pt x="1106" y="775244"/>
                    <a:pt x="0" y="772576"/>
                    <a:pt x="0" y="769793"/>
                  </a:cubicBezTo>
                  <a:lnTo>
                    <a:pt x="0" y="10493"/>
                  </a:lnTo>
                  <a:cubicBezTo>
                    <a:pt x="0" y="7710"/>
                    <a:pt x="1106" y="5041"/>
                    <a:pt x="3073" y="3073"/>
                  </a:cubicBezTo>
                  <a:cubicBezTo>
                    <a:pt x="5041" y="1106"/>
                    <a:pt x="7710" y="0"/>
                    <a:pt x="10493" y="0"/>
                  </a:cubicBezTo>
                  <a:close/>
                </a:path>
              </a:pathLst>
            </a:custGeom>
            <a:solidFill>
              <a:srgbClr val="F28C6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9525"/>
              <a:ext cx="1489038" cy="770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1093573">
            <a:off x="16263121" y="8614058"/>
            <a:ext cx="3479058" cy="2991990"/>
          </a:xfrm>
          <a:custGeom>
            <a:avLst/>
            <a:gdLst/>
            <a:ahLst/>
            <a:cxnLst/>
            <a:rect r="r" b="b" t="t" l="l"/>
            <a:pathLst>
              <a:path h="2991990" w="3479058">
                <a:moveTo>
                  <a:pt x="0" y="0"/>
                </a:moveTo>
                <a:lnTo>
                  <a:pt x="3479058" y="0"/>
                </a:lnTo>
                <a:lnTo>
                  <a:pt x="3479058" y="2991990"/>
                </a:lnTo>
                <a:lnTo>
                  <a:pt x="0" y="2991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3" id="13"/>
          <p:cNvGrpSpPr/>
          <p:nvPr/>
        </p:nvGrpSpPr>
        <p:grpSpPr>
          <a:xfrm rot="0">
            <a:off x="11356779" y="6333703"/>
            <a:ext cx="5902521" cy="3093040"/>
            <a:chOff x="0" y="0"/>
            <a:chExt cx="1489038" cy="78028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89038" cy="780286"/>
            </a:xfrm>
            <a:custGeom>
              <a:avLst/>
              <a:gdLst/>
              <a:ahLst/>
              <a:cxnLst/>
              <a:rect r="r" b="b" t="t" l="l"/>
              <a:pathLst>
                <a:path h="780286" w="1489038">
                  <a:moveTo>
                    <a:pt x="10493" y="0"/>
                  </a:moveTo>
                  <a:lnTo>
                    <a:pt x="1478544" y="0"/>
                  </a:lnTo>
                  <a:cubicBezTo>
                    <a:pt x="1484340" y="0"/>
                    <a:pt x="1489038" y="4698"/>
                    <a:pt x="1489038" y="10493"/>
                  </a:cubicBezTo>
                  <a:lnTo>
                    <a:pt x="1489038" y="769793"/>
                  </a:lnTo>
                  <a:cubicBezTo>
                    <a:pt x="1489038" y="772576"/>
                    <a:pt x="1487932" y="775244"/>
                    <a:pt x="1485964" y="777212"/>
                  </a:cubicBezTo>
                  <a:cubicBezTo>
                    <a:pt x="1483996" y="779180"/>
                    <a:pt x="1481327" y="780286"/>
                    <a:pt x="1478544" y="780286"/>
                  </a:cubicBezTo>
                  <a:lnTo>
                    <a:pt x="10493" y="780286"/>
                  </a:lnTo>
                  <a:cubicBezTo>
                    <a:pt x="7710" y="780286"/>
                    <a:pt x="5041" y="779180"/>
                    <a:pt x="3073" y="777212"/>
                  </a:cubicBezTo>
                  <a:cubicBezTo>
                    <a:pt x="1106" y="775244"/>
                    <a:pt x="0" y="772576"/>
                    <a:pt x="0" y="769793"/>
                  </a:cubicBezTo>
                  <a:lnTo>
                    <a:pt x="0" y="10493"/>
                  </a:lnTo>
                  <a:cubicBezTo>
                    <a:pt x="0" y="7710"/>
                    <a:pt x="1106" y="5041"/>
                    <a:pt x="3073" y="3073"/>
                  </a:cubicBezTo>
                  <a:cubicBezTo>
                    <a:pt x="5041" y="1106"/>
                    <a:pt x="7710" y="0"/>
                    <a:pt x="10493" y="0"/>
                  </a:cubicBezTo>
                  <a:close/>
                </a:path>
              </a:pathLst>
            </a:custGeom>
            <a:solidFill>
              <a:srgbClr val="924DB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9525"/>
              <a:ext cx="1489038" cy="770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438722" y="3042676"/>
            <a:ext cx="6820578" cy="3093040"/>
            <a:chOff x="0" y="0"/>
            <a:chExt cx="1720637" cy="78028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720637" cy="780286"/>
            </a:xfrm>
            <a:custGeom>
              <a:avLst/>
              <a:gdLst/>
              <a:ahLst/>
              <a:cxnLst/>
              <a:rect r="r" b="b" t="t" l="l"/>
              <a:pathLst>
                <a:path h="780286" w="1720637">
                  <a:moveTo>
                    <a:pt x="9081" y="0"/>
                  </a:moveTo>
                  <a:lnTo>
                    <a:pt x="1711557" y="0"/>
                  </a:lnTo>
                  <a:cubicBezTo>
                    <a:pt x="1716572" y="0"/>
                    <a:pt x="1720637" y="4066"/>
                    <a:pt x="1720637" y="9081"/>
                  </a:cubicBezTo>
                  <a:lnTo>
                    <a:pt x="1720637" y="771205"/>
                  </a:lnTo>
                  <a:cubicBezTo>
                    <a:pt x="1720637" y="776220"/>
                    <a:pt x="1716572" y="780286"/>
                    <a:pt x="1711557" y="780286"/>
                  </a:cubicBezTo>
                  <a:lnTo>
                    <a:pt x="9081" y="780286"/>
                  </a:lnTo>
                  <a:cubicBezTo>
                    <a:pt x="4066" y="780286"/>
                    <a:pt x="0" y="776220"/>
                    <a:pt x="0" y="771205"/>
                  </a:cubicBezTo>
                  <a:lnTo>
                    <a:pt x="0" y="9081"/>
                  </a:lnTo>
                  <a:cubicBezTo>
                    <a:pt x="0" y="4066"/>
                    <a:pt x="4066" y="0"/>
                    <a:pt x="9081" y="0"/>
                  </a:cubicBezTo>
                  <a:close/>
                </a:path>
              </a:pathLst>
            </a:custGeom>
            <a:solidFill>
              <a:srgbClr val="7CA6D9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9525"/>
              <a:ext cx="1720637" cy="770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AutoShape 19" id="19"/>
          <p:cNvSpPr/>
          <p:nvPr/>
        </p:nvSpPr>
        <p:spPr>
          <a:xfrm>
            <a:off x="4400148" y="1275471"/>
            <a:ext cx="12859152" cy="0"/>
          </a:xfrm>
          <a:prstGeom prst="line">
            <a:avLst/>
          </a:prstGeom>
          <a:ln cap="flat" w="19050">
            <a:solidFill>
              <a:srgbClr val="FF888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0" id="20"/>
          <p:cNvSpPr/>
          <p:nvPr/>
        </p:nvSpPr>
        <p:spPr>
          <a:xfrm flipH="false" flipV="false" rot="0">
            <a:off x="1028700" y="7816560"/>
            <a:ext cx="1610183" cy="1610183"/>
          </a:xfrm>
          <a:custGeom>
            <a:avLst/>
            <a:gdLst/>
            <a:ahLst/>
            <a:cxnLst/>
            <a:rect r="r" b="b" t="t" l="l"/>
            <a:pathLst>
              <a:path h="1610183" w="1610183">
                <a:moveTo>
                  <a:pt x="0" y="0"/>
                </a:moveTo>
                <a:lnTo>
                  <a:pt x="1610183" y="0"/>
                </a:lnTo>
                <a:lnTo>
                  <a:pt x="1610183" y="1610183"/>
                </a:lnTo>
                <a:lnTo>
                  <a:pt x="0" y="1610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754011" y="7970478"/>
            <a:ext cx="1505289" cy="1488355"/>
          </a:xfrm>
          <a:custGeom>
            <a:avLst/>
            <a:gdLst/>
            <a:ahLst/>
            <a:cxnLst/>
            <a:rect r="r" b="b" t="t" l="l"/>
            <a:pathLst>
              <a:path h="1488355" w="1505289">
                <a:moveTo>
                  <a:pt x="0" y="0"/>
                </a:moveTo>
                <a:lnTo>
                  <a:pt x="1505289" y="0"/>
                </a:lnTo>
                <a:lnTo>
                  <a:pt x="1505289" y="1488355"/>
                </a:lnTo>
                <a:lnTo>
                  <a:pt x="0" y="1488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127022" y="6356982"/>
            <a:ext cx="1010015" cy="1008491"/>
          </a:xfrm>
          <a:custGeom>
            <a:avLst/>
            <a:gdLst/>
            <a:ahLst/>
            <a:cxnLst/>
            <a:rect r="r" b="b" t="t" l="l"/>
            <a:pathLst>
              <a:path h="1008491" w="1010015">
                <a:moveTo>
                  <a:pt x="0" y="0"/>
                </a:moveTo>
                <a:lnTo>
                  <a:pt x="1010015" y="0"/>
                </a:lnTo>
                <a:lnTo>
                  <a:pt x="1010015" y="1008491"/>
                </a:lnTo>
                <a:lnTo>
                  <a:pt x="0" y="10084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23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-21940" r="-21756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23" id="23"/>
          <p:cNvSpPr txBox="true"/>
          <p:nvPr/>
        </p:nvSpPr>
        <p:spPr>
          <a:xfrm rot="0">
            <a:off x="2068814" y="1470507"/>
            <a:ext cx="14770753" cy="1486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5300" b="true">
                <a:solidFill>
                  <a:srgbClr val="924D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Services and Program Development Goals/Projects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879232" y="0"/>
            <a:ext cx="2619621" cy="2619621"/>
          </a:xfrm>
          <a:custGeom>
            <a:avLst/>
            <a:gdLst/>
            <a:ahLst/>
            <a:cxnLst/>
            <a:rect r="r" b="b" t="t" l="l"/>
            <a:pathLst>
              <a:path h="2619621" w="2619621">
                <a:moveTo>
                  <a:pt x="0" y="0"/>
                </a:moveTo>
                <a:lnTo>
                  <a:pt x="2619622" y="0"/>
                </a:lnTo>
                <a:lnTo>
                  <a:pt x="2619622" y="2619621"/>
                </a:lnTo>
                <a:lnTo>
                  <a:pt x="0" y="26196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218401" y="3360506"/>
            <a:ext cx="1648388" cy="1603058"/>
          </a:xfrm>
          <a:custGeom>
            <a:avLst/>
            <a:gdLst/>
            <a:ahLst/>
            <a:cxnLst/>
            <a:rect r="r" b="b" t="t" l="l"/>
            <a:pathLst>
              <a:path h="1603058" w="1648388">
                <a:moveTo>
                  <a:pt x="0" y="0"/>
                </a:moveTo>
                <a:lnTo>
                  <a:pt x="1648388" y="0"/>
                </a:lnTo>
                <a:lnTo>
                  <a:pt x="1648388" y="1603057"/>
                </a:lnTo>
                <a:lnTo>
                  <a:pt x="0" y="16030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6677817" y="35790"/>
            <a:ext cx="1610183" cy="1610183"/>
          </a:xfrm>
          <a:custGeom>
            <a:avLst/>
            <a:gdLst/>
            <a:ahLst/>
            <a:cxnLst/>
            <a:rect r="r" b="b" t="t" l="l"/>
            <a:pathLst>
              <a:path h="1610183" w="1610183">
                <a:moveTo>
                  <a:pt x="0" y="0"/>
                </a:moveTo>
                <a:lnTo>
                  <a:pt x="1610183" y="0"/>
                </a:lnTo>
                <a:lnTo>
                  <a:pt x="1610183" y="1610183"/>
                </a:lnTo>
                <a:lnTo>
                  <a:pt x="0" y="1610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1093573">
            <a:off x="-1739529" y="-1642656"/>
            <a:ext cx="3479058" cy="2991990"/>
          </a:xfrm>
          <a:custGeom>
            <a:avLst/>
            <a:gdLst/>
            <a:ahLst/>
            <a:cxnLst/>
            <a:rect r="r" b="b" t="t" l="l"/>
            <a:pathLst>
              <a:path h="2991990" w="3479058">
                <a:moveTo>
                  <a:pt x="0" y="0"/>
                </a:moveTo>
                <a:lnTo>
                  <a:pt x="3479058" y="0"/>
                </a:lnTo>
                <a:lnTo>
                  <a:pt x="3479058" y="2991990"/>
                </a:lnTo>
                <a:lnTo>
                  <a:pt x="0" y="2991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8" id="28"/>
          <p:cNvSpPr/>
          <p:nvPr/>
        </p:nvSpPr>
        <p:spPr>
          <a:xfrm flipH="false" flipV="false" rot="0">
            <a:off x="11754109" y="7058885"/>
            <a:ext cx="1515351" cy="1515351"/>
          </a:xfrm>
          <a:custGeom>
            <a:avLst/>
            <a:gdLst/>
            <a:ahLst/>
            <a:cxnLst/>
            <a:rect r="r" b="b" t="t" l="l"/>
            <a:pathLst>
              <a:path h="1515351" w="1515351">
                <a:moveTo>
                  <a:pt x="0" y="0"/>
                </a:moveTo>
                <a:lnTo>
                  <a:pt x="1515351" y="0"/>
                </a:lnTo>
                <a:lnTo>
                  <a:pt x="1515351" y="1515351"/>
                </a:lnTo>
                <a:lnTo>
                  <a:pt x="0" y="1515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5360150" y="3860425"/>
            <a:ext cx="1490939" cy="1457542"/>
          </a:xfrm>
          <a:custGeom>
            <a:avLst/>
            <a:gdLst/>
            <a:ahLst/>
            <a:cxnLst/>
            <a:rect r="r" b="b" t="t" l="l"/>
            <a:pathLst>
              <a:path h="1457542" w="1490939">
                <a:moveTo>
                  <a:pt x="0" y="0"/>
                </a:moveTo>
                <a:lnTo>
                  <a:pt x="1490938" y="0"/>
                </a:lnTo>
                <a:lnTo>
                  <a:pt x="1490938" y="1457541"/>
                </a:lnTo>
                <a:lnTo>
                  <a:pt x="0" y="14575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0715307" y="3893318"/>
            <a:ext cx="1282946" cy="1391756"/>
          </a:xfrm>
          <a:custGeom>
            <a:avLst/>
            <a:gdLst/>
            <a:ahLst/>
            <a:cxnLst/>
            <a:rect r="r" b="b" t="t" l="l"/>
            <a:pathLst>
              <a:path h="1391756" w="1282946">
                <a:moveTo>
                  <a:pt x="0" y="0"/>
                </a:moveTo>
                <a:lnTo>
                  <a:pt x="1282945" y="0"/>
                </a:lnTo>
                <a:lnTo>
                  <a:pt x="1282945" y="1391755"/>
                </a:lnTo>
                <a:lnTo>
                  <a:pt x="0" y="139175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5419047" y="7249435"/>
            <a:ext cx="1373145" cy="1261577"/>
          </a:xfrm>
          <a:custGeom>
            <a:avLst/>
            <a:gdLst/>
            <a:ahLst/>
            <a:cxnLst/>
            <a:rect r="r" b="b" t="t" l="l"/>
            <a:pathLst>
              <a:path h="1261577" w="1373145">
                <a:moveTo>
                  <a:pt x="0" y="0"/>
                </a:moveTo>
                <a:lnTo>
                  <a:pt x="1373144" y="0"/>
                </a:lnTo>
                <a:lnTo>
                  <a:pt x="1373144" y="1261577"/>
                </a:lnTo>
                <a:lnTo>
                  <a:pt x="0" y="126157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028700" y="5012300"/>
            <a:ext cx="3921875" cy="4668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Open House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Annual Compost/ Shredding event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5 Clean up events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Pop-up shredding events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City events - Tet Parade, Safety Day, Fall Festival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Radio and PSA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School Assemblies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Career Day events at schools</a:t>
            </a:r>
          </a:p>
          <a:p>
            <a:pPr algn="l">
              <a:lnSpc>
                <a:spcPts val="3080"/>
              </a:lnSpc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13269460" y="6893808"/>
            <a:ext cx="3816650" cy="1934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Partnership with Townsend to secure grants and earmarks 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Re-apply for CalRecycle grant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6933772" y="3602780"/>
            <a:ext cx="3193250" cy="1934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Acquire more land for expansion of work space, vehicle storage, lift stations, EV charging stations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303052" y="3407529"/>
            <a:ext cx="4536514" cy="2325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Battery disposal campaign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Cart cleaning 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New truck signs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Update logo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Website update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WISE agreement notifications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649819" y="6697657"/>
            <a:ext cx="4347890" cy="2325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SB1383 and FOG compliance and enforcement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In-house enforcement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JACE Audit completion 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Electronic annual report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ADA compliance for website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63009" y="2046430"/>
            <a:ext cx="14876584" cy="6973399"/>
          </a:xfrm>
          <a:custGeom>
            <a:avLst/>
            <a:gdLst/>
            <a:ahLst/>
            <a:cxnLst/>
            <a:rect r="r" b="b" t="t" l="l"/>
            <a:pathLst>
              <a:path h="6973399" w="14876584">
                <a:moveTo>
                  <a:pt x="0" y="0"/>
                </a:moveTo>
                <a:lnTo>
                  <a:pt x="14876584" y="0"/>
                </a:lnTo>
                <a:lnTo>
                  <a:pt x="14876584" y="6973399"/>
                </a:lnTo>
                <a:lnTo>
                  <a:pt x="0" y="697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7628" y="3990000"/>
            <a:ext cx="18288000" cy="0"/>
          </a:xfrm>
          <a:prstGeom prst="line">
            <a:avLst/>
          </a:prstGeom>
          <a:ln cap="flat" w="28575">
            <a:solidFill>
              <a:srgbClr val="F2A6A6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2088168" y="3861845"/>
            <a:ext cx="256311" cy="25631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A6D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494610" y="3861845"/>
            <a:ext cx="256311" cy="256311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8ED6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062279" y="3861845"/>
            <a:ext cx="256311" cy="256311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4DB2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5669668" y="3861845"/>
            <a:ext cx="256311" cy="256311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A6A6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AutoShape 17" id="17"/>
          <p:cNvSpPr/>
          <p:nvPr/>
        </p:nvSpPr>
        <p:spPr>
          <a:xfrm>
            <a:off x="4400148" y="1300286"/>
            <a:ext cx="12859152" cy="0"/>
          </a:xfrm>
          <a:prstGeom prst="line">
            <a:avLst/>
          </a:prstGeom>
          <a:ln cap="flat" w="19050">
            <a:solidFill>
              <a:srgbClr val="FF888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16946073" y="-726705"/>
            <a:ext cx="2683854" cy="2365146"/>
          </a:xfrm>
          <a:custGeom>
            <a:avLst/>
            <a:gdLst/>
            <a:ahLst/>
            <a:cxnLst/>
            <a:rect r="r" b="b" t="t" l="l"/>
            <a:pathLst>
              <a:path h="2365146" w="2683854">
                <a:moveTo>
                  <a:pt x="0" y="0"/>
                </a:moveTo>
                <a:lnTo>
                  <a:pt x="2683854" y="0"/>
                </a:lnTo>
                <a:lnTo>
                  <a:pt x="2683854" y="2365147"/>
                </a:lnTo>
                <a:lnTo>
                  <a:pt x="0" y="2365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224099" y="2575685"/>
            <a:ext cx="7412660" cy="91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 b="true">
                <a:solidFill>
                  <a:srgbClr val="7CA6D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Operations Goals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879232" y="0"/>
            <a:ext cx="2619621" cy="2619621"/>
          </a:xfrm>
          <a:custGeom>
            <a:avLst/>
            <a:gdLst/>
            <a:ahLst/>
            <a:cxnLst/>
            <a:rect r="r" b="b" t="t" l="l"/>
            <a:pathLst>
              <a:path h="2619621" w="2619621">
                <a:moveTo>
                  <a:pt x="0" y="0"/>
                </a:moveTo>
                <a:lnTo>
                  <a:pt x="2619622" y="0"/>
                </a:lnTo>
                <a:lnTo>
                  <a:pt x="2619622" y="2619621"/>
                </a:lnTo>
                <a:lnTo>
                  <a:pt x="0" y="2619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400144" y="4299002"/>
            <a:ext cx="3505069" cy="5760683"/>
            <a:chOff x="0" y="0"/>
            <a:chExt cx="812800" cy="133586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1335860"/>
            </a:xfrm>
            <a:custGeom>
              <a:avLst/>
              <a:gdLst/>
              <a:ahLst/>
              <a:cxnLst/>
              <a:rect r="r" b="b" t="t" l="l"/>
              <a:pathLst>
                <a:path h="1335860" w="812800">
                  <a:moveTo>
                    <a:pt x="83934" y="0"/>
                  </a:moveTo>
                  <a:lnTo>
                    <a:pt x="728866" y="0"/>
                  </a:lnTo>
                  <a:cubicBezTo>
                    <a:pt x="775222" y="0"/>
                    <a:pt x="812800" y="37578"/>
                    <a:pt x="812800" y="83934"/>
                  </a:cubicBezTo>
                  <a:lnTo>
                    <a:pt x="812800" y="1251927"/>
                  </a:lnTo>
                  <a:cubicBezTo>
                    <a:pt x="812800" y="1298282"/>
                    <a:pt x="775222" y="1335860"/>
                    <a:pt x="728866" y="1335860"/>
                  </a:cubicBezTo>
                  <a:lnTo>
                    <a:pt x="83934" y="1335860"/>
                  </a:lnTo>
                  <a:cubicBezTo>
                    <a:pt x="37578" y="1335860"/>
                    <a:pt x="0" y="1298282"/>
                    <a:pt x="0" y="1251927"/>
                  </a:cubicBezTo>
                  <a:lnTo>
                    <a:pt x="0" y="83934"/>
                  </a:lnTo>
                  <a:cubicBezTo>
                    <a:pt x="0" y="37578"/>
                    <a:pt x="37578" y="0"/>
                    <a:pt x="83934" y="0"/>
                  </a:cubicBezTo>
                  <a:close/>
                </a:path>
              </a:pathLst>
            </a:custGeom>
            <a:solidFill>
              <a:srgbClr val="7CA6D9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9525"/>
              <a:ext cx="812800" cy="1326335"/>
            </a:xfrm>
            <a:prstGeom prst="rect">
              <a:avLst/>
            </a:prstGeom>
          </p:spPr>
          <p:txBody>
            <a:bodyPr anchor="ctr" rtlCol="false" tIns="57697" lIns="57697" bIns="57697" rIns="57697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3835805" y="4299002"/>
            <a:ext cx="3924038" cy="5678263"/>
            <a:chOff x="0" y="0"/>
            <a:chExt cx="812800" cy="1176159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1176159"/>
            </a:xfrm>
            <a:custGeom>
              <a:avLst/>
              <a:gdLst/>
              <a:ahLst/>
              <a:cxnLst/>
              <a:rect r="r" b="b" t="t" l="l"/>
              <a:pathLst>
                <a:path h="1176159" w="812800">
                  <a:moveTo>
                    <a:pt x="74972" y="0"/>
                  </a:moveTo>
                  <a:lnTo>
                    <a:pt x="737828" y="0"/>
                  </a:lnTo>
                  <a:cubicBezTo>
                    <a:pt x="757712" y="0"/>
                    <a:pt x="776781" y="7899"/>
                    <a:pt x="790841" y="21959"/>
                  </a:cubicBezTo>
                  <a:cubicBezTo>
                    <a:pt x="804901" y="36019"/>
                    <a:pt x="812800" y="55088"/>
                    <a:pt x="812800" y="74972"/>
                  </a:cubicBezTo>
                  <a:lnTo>
                    <a:pt x="812800" y="1101187"/>
                  </a:lnTo>
                  <a:cubicBezTo>
                    <a:pt x="812800" y="1121071"/>
                    <a:pt x="804901" y="1140140"/>
                    <a:pt x="790841" y="1154200"/>
                  </a:cubicBezTo>
                  <a:cubicBezTo>
                    <a:pt x="776781" y="1168260"/>
                    <a:pt x="757712" y="1176159"/>
                    <a:pt x="737828" y="1176159"/>
                  </a:cubicBezTo>
                  <a:lnTo>
                    <a:pt x="74972" y="1176159"/>
                  </a:lnTo>
                  <a:cubicBezTo>
                    <a:pt x="55088" y="1176159"/>
                    <a:pt x="36019" y="1168260"/>
                    <a:pt x="21959" y="1154200"/>
                  </a:cubicBezTo>
                  <a:cubicBezTo>
                    <a:pt x="7899" y="1140140"/>
                    <a:pt x="0" y="1121071"/>
                    <a:pt x="0" y="1101187"/>
                  </a:cubicBezTo>
                  <a:lnTo>
                    <a:pt x="0" y="74972"/>
                  </a:lnTo>
                  <a:cubicBezTo>
                    <a:pt x="0" y="55088"/>
                    <a:pt x="7899" y="36019"/>
                    <a:pt x="21959" y="21959"/>
                  </a:cubicBezTo>
                  <a:cubicBezTo>
                    <a:pt x="36019" y="7899"/>
                    <a:pt x="55088" y="0"/>
                    <a:pt x="74972" y="0"/>
                  </a:cubicBezTo>
                  <a:close/>
                </a:path>
              </a:pathLst>
            </a:custGeom>
            <a:solidFill>
              <a:srgbClr val="F2A6A6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9525"/>
              <a:ext cx="812800" cy="1166634"/>
            </a:xfrm>
            <a:prstGeom prst="rect">
              <a:avLst/>
            </a:prstGeom>
          </p:spPr>
          <p:txBody>
            <a:bodyPr anchor="ctr" rtlCol="false" tIns="64593" lIns="64593" bIns="64593" rIns="64593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13945928" y="5861239"/>
            <a:ext cx="3703792" cy="3020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4"/>
              </a:lnSpc>
            </a:pPr>
            <a:r>
              <a:rPr lang="en-US" sz="2288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Employee Morale and Engagement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Build upon existing monthly employee appreciation luncheons to further strengthen teamwork, recognition, and overall workplace morale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401460" y="4440988"/>
            <a:ext cx="1373414" cy="1373414"/>
          </a:xfrm>
          <a:custGeom>
            <a:avLst/>
            <a:gdLst/>
            <a:ahLst/>
            <a:cxnLst/>
            <a:rect r="r" b="b" t="t" l="l"/>
            <a:pathLst>
              <a:path h="1373414" w="1373414">
                <a:moveTo>
                  <a:pt x="0" y="0"/>
                </a:moveTo>
                <a:lnTo>
                  <a:pt x="1373415" y="0"/>
                </a:lnTo>
                <a:lnTo>
                  <a:pt x="1373415" y="1373414"/>
                </a:lnTo>
                <a:lnTo>
                  <a:pt x="0" y="1373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9524776" y="4299002"/>
            <a:ext cx="3587627" cy="5760683"/>
            <a:chOff x="0" y="0"/>
            <a:chExt cx="812800" cy="130512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1305120"/>
            </a:xfrm>
            <a:custGeom>
              <a:avLst/>
              <a:gdLst/>
              <a:ahLst/>
              <a:cxnLst/>
              <a:rect r="r" b="b" t="t" l="l"/>
              <a:pathLst>
                <a:path h="1305120" w="812800">
                  <a:moveTo>
                    <a:pt x="82002" y="0"/>
                  </a:moveTo>
                  <a:lnTo>
                    <a:pt x="730798" y="0"/>
                  </a:lnTo>
                  <a:cubicBezTo>
                    <a:pt x="752546" y="0"/>
                    <a:pt x="773404" y="8639"/>
                    <a:pt x="788782" y="24018"/>
                  </a:cubicBezTo>
                  <a:cubicBezTo>
                    <a:pt x="804161" y="39396"/>
                    <a:pt x="812800" y="60254"/>
                    <a:pt x="812800" y="82002"/>
                  </a:cubicBezTo>
                  <a:lnTo>
                    <a:pt x="812800" y="1223118"/>
                  </a:lnTo>
                  <a:cubicBezTo>
                    <a:pt x="812800" y="1244866"/>
                    <a:pt x="804161" y="1265723"/>
                    <a:pt x="788782" y="1281102"/>
                  </a:cubicBezTo>
                  <a:cubicBezTo>
                    <a:pt x="773404" y="1296480"/>
                    <a:pt x="752546" y="1305120"/>
                    <a:pt x="730798" y="1305120"/>
                  </a:cubicBezTo>
                  <a:lnTo>
                    <a:pt x="82002" y="1305120"/>
                  </a:lnTo>
                  <a:cubicBezTo>
                    <a:pt x="60254" y="1305120"/>
                    <a:pt x="39396" y="1296480"/>
                    <a:pt x="24018" y="1281102"/>
                  </a:cubicBezTo>
                  <a:cubicBezTo>
                    <a:pt x="8639" y="1265723"/>
                    <a:pt x="0" y="1244866"/>
                    <a:pt x="0" y="1223118"/>
                  </a:cubicBezTo>
                  <a:lnTo>
                    <a:pt x="0" y="82002"/>
                  </a:lnTo>
                  <a:cubicBezTo>
                    <a:pt x="0" y="60254"/>
                    <a:pt x="8639" y="39396"/>
                    <a:pt x="24018" y="24018"/>
                  </a:cubicBezTo>
                  <a:cubicBezTo>
                    <a:pt x="39396" y="8639"/>
                    <a:pt x="60254" y="0"/>
                    <a:pt x="82002" y="0"/>
                  </a:cubicBezTo>
                  <a:close/>
                </a:path>
              </a:pathLst>
            </a:custGeom>
            <a:solidFill>
              <a:srgbClr val="924DB2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9525"/>
              <a:ext cx="812800" cy="1295595"/>
            </a:xfrm>
            <a:prstGeom prst="rect">
              <a:avLst/>
            </a:prstGeom>
          </p:spPr>
          <p:txBody>
            <a:bodyPr anchor="ctr" rtlCol="false" tIns="59056" lIns="59056" bIns="59056" rIns="59056"/>
            <a:lstStyle/>
            <a:p>
              <a:pPr algn="ctr">
                <a:lnSpc>
                  <a:spcPts val="2639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10779527" y="4450251"/>
            <a:ext cx="821815" cy="1386498"/>
          </a:xfrm>
          <a:custGeom>
            <a:avLst/>
            <a:gdLst/>
            <a:ahLst/>
            <a:cxnLst/>
            <a:rect r="r" b="b" t="t" l="l"/>
            <a:pathLst>
              <a:path h="1386498" w="821815">
                <a:moveTo>
                  <a:pt x="0" y="0"/>
                </a:moveTo>
                <a:lnTo>
                  <a:pt x="821815" y="0"/>
                </a:lnTo>
                <a:lnTo>
                  <a:pt x="821815" y="1386498"/>
                </a:lnTo>
                <a:lnTo>
                  <a:pt x="0" y="1386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3" id="33"/>
          <p:cNvGrpSpPr/>
          <p:nvPr/>
        </p:nvGrpSpPr>
        <p:grpSpPr>
          <a:xfrm rot="0">
            <a:off x="4930429" y="4299002"/>
            <a:ext cx="3384673" cy="6197631"/>
            <a:chOff x="0" y="0"/>
            <a:chExt cx="4512897" cy="8263508"/>
          </a:xfrm>
        </p:grpSpPr>
        <p:grpSp>
          <p:nvGrpSpPr>
            <p:cNvPr name="Group 34" id="34"/>
            <p:cNvGrpSpPr/>
            <p:nvPr/>
          </p:nvGrpSpPr>
          <p:grpSpPr>
            <a:xfrm rot="0">
              <a:off x="0" y="0"/>
              <a:ext cx="4512897" cy="7680910"/>
              <a:chOff x="0" y="0"/>
              <a:chExt cx="812800" cy="1383378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1383378"/>
              </a:xfrm>
              <a:custGeom>
                <a:avLst/>
                <a:gdLst/>
                <a:ahLst/>
                <a:cxnLst/>
                <a:rect r="r" b="b" t="t" l="l"/>
                <a:pathLst>
                  <a:path h="1383378" w="812800">
                    <a:moveTo>
                      <a:pt x="86919" y="0"/>
                    </a:moveTo>
                    <a:lnTo>
                      <a:pt x="725881" y="0"/>
                    </a:lnTo>
                    <a:cubicBezTo>
                      <a:pt x="773885" y="0"/>
                      <a:pt x="812800" y="38915"/>
                      <a:pt x="812800" y="86919"/>
                    </a:cubicBezTo>
                    <a:lnTo>
                      <a:pt x="812800" y="1296459"/>
                    </a:lnTo>
                    <a:cubicBezTo>
                      <a:pt x="812800" y="1344463"/>
                      <a:pt x="773885" y="1383378"/>
                      <a:pt x="725881" y="1383378"/>
                    </a:cubicBezTo>
                    <a:lnTo>
                      <a:pt x="86919" y="1383378"/>
                    </a:lnTo>
                    <a:cubicBezTo>
                      <a:pt x="38915" y="1383378"/>
                      <a:pt x="0" y="1344463"/>
                      <a:pt x="0" y="1296459"/>
                    </a:cubicBezTo>
                    <a:lnTo>
                      <a:pt x="0" y="86919"/>
                    </a:lnTo>
                    <a:cubicBezTo>
                      <a:pt x="0" y="38915"/>
                      <a:pt x="38915" y="0"/>
                      <a:pt x="86919" y="0"/>
                    </a:cubicBezTo>
                    <a:close/>
                  </a:path>
                </a:pathLst>
              </a:custGeom>
              <a:solidFill>
                <a:srgbClr val="B18ED6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9525"/>
                <a:ext cx="812800" cy="1373853"/>
              </a:xfrm>
              <a:prstGeom prst="rect">
                <a:avLst/>
              </a:prstGeom>
            </p:spPr>
            <p:txBody>
              <a:bodyPr anchor="ctr" rtlCol="false" tIns="55715" lIns="55715" bIns="55715" rIns="55715"/>
              <a:lstStyle/>
              <a:p>
                <a:pPr algn="ctr">
                  <a:lnSpc>
                    <a:spcPts val="2640"/>
                  </a:lnSpc>
                </a:pPr>
              </a:p>
            </p:txBody>
          </p:sp>
        </p:grpSp>
        <p:sp>
          <p:nvSpPr>
            <p:cNvPr name="Freeform 37" id="37"/>
            <p:cNvSpPr/>
            <p:nvPr/>
          </p:nvSpPr>
          <p:spPr>
            <a:xfrm flipH="false" flipV="false" rot="0">
              <a:off x="1448199" y="313315"/>
              <a:ext cx="1616499" cy="1625364"/>
            </a:xfrm>
            <a:custGeom>
              <a:avLst/>
              <a:gdLst/>
              <a:ahLst/>
              <a:cxnLst/>
              <a:rect r="r" b="b" t="t" l="l"/>
              <a:pathLst>
                <a:path h="1625364" w="1616499">
                  <a:moveTo>
                    <a:pt x="0" y="0"/>
                  </a:moveTo>
                  <a:lnTo>
                    <a:pt x="1616499" y="0"/>
                  </a:lnTo>
                  <a:lnTo>
                    <a:pt x="1616499" y="1625364"/>
                  </a:lnTo>
                  <a:lnTo>
                    <a:pt x="0" y="1625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8" id="38"/>
            <p:cNvSpPr txBox="true"/>
            <p:nvPr/>
          </p:nvSpPr>
          <p:spPr>
            <a:xfrm rot="0">
              <a:off x="398061" y="2098858"/>
              <a:ext cx="3716775" cy="6164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46"/>
                </a:lnSpc>
              </a:pPr>
              <a:r>
                <a:rPr lang="en-US" sz="2390" b="true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Accident and Injury-Free Operations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Maintain a completely accident and injury-free workplace throughout 2026, protecting our most valuable asset-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Our People</a:t>
              </a:r>
            </a:p>
            <a:p>
              <a:pPr algn="ctr">
                <a:lnSpc>
                  <a:spcPts val="2940"/>
                </a:lnSpc>
              </a:pPr>
            </a:p>
            <a:p>
              <a:pPr algn="ctr">
                <a:lnSpc>
                  <a:spcPts val="3346"/>
                </a:lnSpc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15264236" y="4687150"/>
            <a:ext cx="1067176" cy="845979"/>
          </a:xfrm>
          <a:custGeom>
            <a:avLst/>
            <a:gdLst/>
            <a:ahLst/>
            <a:cxnLst/>
            <a:rect r="r" b="b" t="t" l="l"/>
            <a:pathLst>
              <a:path h="845979" w="1067176">
                <a:moveTo>
                  <a:pt x="0" y="0"/>
                </a:moveTo>
                <a:lnTo>
                  <a:pt x="1067176" y="0"/>
                </a:lnTo>
                <a:lnTo>
                  <a:pt x="1067176" y="845979"/>
                </a:lnTo>
                <a:lnTo>
                  <a:pt x="0" y="8459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9639809" y="5861239"/>
            <a:ext cx="3357563" cy="4116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5"/>
              </a:lnSpc>
            </a:pPr>
            <a:r>
              <a:rPr lang="en-US" sz="232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ZERO SSOs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Achieve zero Sanitary Sewer Overflows, resulting from sewer maintenance operations through proactive maintenance and monitoring.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Continue building on the 1000 days that was achieved in 2025</a:t>
            </a:r>
          </a:p>
          <a:p>
            <a:pPr algn="ctr">
              <a:lnSpc>
                <a:spcPts val="2940"/>
              </a:lnSpc>
            </a:pPr>
          </a:p>
        </p:txBody>
      </p:sp>
      <p:sp>
        <p:nvSpPr>
          <p:cNvPr name="TextBox 41" id="41"/>
          <p:cNvSpPr txBox="true"/>
          <p:nvPr/>
        </p:nvSpPr>
        <p:spPr>
          <a:xfrm rot="0">
            <a:off x="554728" y="5861239"/>
            <a:ext cx="3162343" cy="3753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39"/>
              </a:lnSpc>
            </a:pPr>
            <a:r>
              <a:rPr lang="en-US" sz="238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Safety Excellence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Continue regular safety trainings, ensuring all employees are current on the latest safety protocols and procedures.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Target: 100% participation across all departments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82716" y="290585"/>
            <a:ext cx="14876584" cy="6973399"/>
          </a:xfrm>
          <a:custGeom>
            <a:avLst/>
            <a:gdLst/>
            <a:ahLst/>
            <a:cxnLst/>
            <a:rect r="r" b="b" t="t" l="l"/>
            <a:pathLst>
              <a:path h="6973399" w="14876584">
                <a:moveTo>
                  <a:pt x="0" y="0"/>
                </a:moveTo>
                <a:lnTo>
                  <a:pt x="14876584" y="0"/>
                </a:lnTo>
                <a:lnTo>
                  <a:pt x="14876584" y="6973399"/>
                </a:lnTo>
                <a:lnTo>
                  <a:pt x="0" y="697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4400148" y="1319336"/>
            <a:ext cx="12859152" cy="0"/>
          </a:xfrm>
          <a:prstGeom prst="line">
            <a:avLst/>
          </a:prstGeom>
          <a:ln cap="flat" w="19050">
            <a:solidFill>
              <a:srgbClr val="FF888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11837349" y="1503174"/>
            <a:ext cx="5971765" cy="5012791"/>
            <a:chOff x="0" y="0"/>
            <a:chExt cx="1506506" cy="12645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06506" cy="1264584"/>
            </a:xfrm>
            <a:custGeom>
              <a:avLst/>
              <a:gdLst/>
              <a:ahLst/>
              <a:cxnLst/>
              <a:rect r="r" b="b" t="t" l="l"/>
              <a:pathLst>
                <a:path h="1264584" w="1506506">
                  <a:moveTo>
                    <a:pt x="29818" y="0"/>
                  </a:moveTo>
                  <a:lnTo>
                    <a:pt x="1476688" y="0"/>
                  </a:lnTo>
                  <a:cubicBezTo>
                    <a:pt x="1484596" y="0"/>
                    <a:pt x="1492181" y="3141"/>
                    <a:pt x="1497773" y="8733"/>
                  </a:cubicBezTo>
                  <a:cubicBezTo>
                    <a:pt x="1503364" y="14325"/>
                    <a:pt x="1506506" y="21910"/>
                    <a:pt x="1506506" y="29818"/>
                  </a:cubicBezTo>
                  <a:lnTo>
                    <a:pt x="1506506" y="1234766"/>
                  </a:lnTo>
                  <a:cubicBezTo>
                    <a:pt x="1506506" y="1251234"/>
                    <a:pt x="1493156" y="1264584"/>
                    <a:pt x="1476688" y="1264584"/>
                  </a:cubicBezTo>
                  <a:lnTo>
                    <a:pt x="29818" y="1264584"/>
                  </a:lnTo>
                  <a:cubicBezTo>
                    <a:pt x="21910" y="1264584"/>
                    <a:pt x="14325" y="1261443"/>
                    <a:pt x="8733" y="1255851"/>
                  </a:cubicBezTo>
                  <a:cubicBezTo>
                    <a:pt x="3141" y="1250259"/>
                    <a:pt x="0" y="1242675"/>
                    <a:pt x="0" y="1234766"/>
                  </a:cubicBezTo>
                  <a:lnTo>
                    <a:pt x="0" y="29818"/>
                  </a:lnTo>
                  <a:cubicBezTo>
                    <a:pt x="0" y="13350"/>
                    <a:pt x="13350" y="0"/>
                    <a:pt x="29818" y="0"/>
                  </a:cubicBezTo>
                  <a:close/>
                </a:path>
              </a:pathLst>
            </a:custGeom>
            <a:solidFill>
              <a:srgbClr val="F28C6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9525"/>
              <a:ext cx="1506506" cy="12550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518160" indent="-259080" lvl="1">
                <a:lnSpc>
                  <a:spcPts val="2640"/>
                </a:lnSpc>
                <a:buFont typeface="Arial"/>
                <a:buChar char="•"/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true" flipV="false" rot="0">
            <a:off x="16587650" y="-206740"/>
            <a:ext cx="2442929" cy="2107026"/>
          </a:xfrm>
          <a:custGeom>
            <a:avLst/>
            <a:gdLst/>
            <a:ahLst/>
            <a:cxnLst/>
            <a:rect r="r" b="b" t="t" l="l"/>
            <a:pathLst>
              <a:path h="2107026" w="2442929">
                <a:moveTo>
                  <a:pt x="2442928" y="0"/>
                </a:moveTo>
                <a:lnTo>
                  <a:pt x="0" y="0"/>
                </a:lnTo>
                <a:lnTo>
                  <a:pt x="0" y="2107025"/>
                </a:lnTo>
                <a:lnTo>
                  <a:pt x="2442928" y="2107025"/>
                </a:lnTo>
                <a:lnTo>
                  <a:pt x="2442928" y="0"/>
                </a:lnTo>
                <a:close/>
              </a:path>
            </a:pathLst>
          </a:custGeom>
          <a:blipFill>
            <a:blip r:embed="rId5">
              <a:alphaModFix amt="1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2485312"/>
            <a:ext cx="9593165" cy="91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 b="true">
                <a:solidFill>
                  <a:srgbClr val="F28C6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Engineering Goals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879232" y="0"/>
            <a:ext cx="2619621" cy="2619621"/>
          </a:xfrm>
          <a:custGeom>
            <a:avLst/>
            <a:gdLst/>
            <a:ahLst/>
            <a:cxnLst/>
            <a:rect r="r" b="b" t="t" l="l"/>
            <a:pathLst>
              <a:path h="2619621" w="2619621">
                <a:moveTo>
                  <a:pt x="0" y="0"/>
                </a:moveTo>
                <a:lnTo>
                  <a:pt x="2619622" y="0"/>
                </a:lnTo>
                <a:lnTo>
                  <a:pt x="2619622" y="2619621"/>
                </a:lnTo>
                <a:lnTo>
                  <a:pt x="0" y="2619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2328" y="4167908"/>
            <a:ext cx="4696114" cy="4696114"/>
          </a:xfrm>
          <a:custGeom>
            <a:avLst/>
            <a:gdLst/>
            <a:ahLst/>
            <a:cxnLst/>
            <a:rect r="r" b="b" t="t" l="l"/>
            <a:pathLst>
              <a:path h="4696114" w="4696114">
                <a:moveTo>
                  <a:pt x="0" y="0"/>
                </a:moveTo>
                <a:lnTo>
                  <a:pt x="4696114" y="0"/>
                </a:lnTo>
                <a:lnTo>
                  <a:pt x="4696114" y="4696115"/>
                </a:lnTo>
                <a:lnTo>
                  <a:pt x="0" y="46961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418278" y="6828275"/>
            <a:ext cx="4722132" cy="3018750"/>
          </a:xfrm>
          <a:custGeom>
            <a:avLst/>
            <a:gdLst/>
            <a:ahLst/>
            <a:cxnLst/>
            <a:rect r="r" b="b" t="t" l="l"/>
            <a:pathLst>
              <a:path h="3018750" w="4722132">
                <a:moveTo>
                  <a:pt x="0" y="0"/>
                </a:moveTo>
                <a:lnTo>
                  <a:pt x="4722132" y="0"/>
                </a:lnTo>
                <a:lnTo>
                  <a:pt x="4722132" y="3018750"/>
                </a:lnTo>
                <a:lnTo>
                  <a:pt x="0" y="30187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357" t="-51058" r="0" b="-60129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5095617" y="4009570"/>
            <a:ext cx="6486296" cy="5248730"/>
            <a:chOff x="0" y="0"/>
            <a:chExt cx="1636307" cy="132410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636307" cy="1324105"/>
            </a:xfrm>
            <a:custGeom>
              <a:avLst/>
              <a:gdLst/>
              <a:ahLst/>
              <a:cxnLst/>
              <a:rect r="r" b="b" t="t" l="l"/>
              <a:pathLst>
                <a:path h="1324105" w="1636307">
                  <a:moveTo>
                    <a:pt x="27452" y="0"/>
                  </a:moveTo>
                  <a:lnTo>
                    <a:pt x="1608855" y="0"/>
                  </a:lnTo>
                  <a:cubicBezTo>
                    <a:pt x="1616136" y="0"/>
                    <a:pt x="1623118" y="2892"/>
                    <a:pt x="1628267" y="8041"/>
                  </a:cubicBezTo>
                  <a:cubicBezTo>
                    <a:pt x="1633415" y="13189"/>
                    <a:pt x="1636307" y="20172"/>
                    <a:pt x="1636307" y="27452"/>
                  </a:cubicBezTo>
                  <a:lnTo>
                    <a:pt x="1636307" y="1296652"/>
                  </a:lnTo>
                  <a:cubicBezTo>
                    <a:pt x="1636307" y="1303933"/>
                    <a:pt x="1633415" y="1310916"/>
                    <a:pt x="1628267" y="1316064"/>
                  </a:cubicBezTo>
                  <a:cubicBezTo>
                    <a:pt x="1623118" y="1321213"/>
                    <a:pt x="1616136" y="1324105"/>
                    <a:pt x="1608855" y="1324105"/>
                  </a:cubicBezTo>
                  <a:lnTo>
                    <a:pt x="27452" y="1324105"/>
                  </a:lnTo>
                  <a:cubicBezTo>
                    <a:pt x="20172" y="1324105"/>
                    <a:pt x="13189" y="1321213"/>
                    <a:pt x="8041" y="1316064"/>
                  </a:cubicBezTo>
                  <a:cubicBezTo>
                    <a:pt x="2892" y="1310916"/>
                    <a:pt x="0" y="1303933"/>
                    <a:pt x="0" y="1296652"/>
                  </a:cubicBezTo>
                  <a:lnTo>
                    <a:pt x="0" y="27452"/>
                  </a:lnTo>
                  <a:cubicBezTo>
                    <a:pt x="0" y="20172"/>
                    <a:pt x="2892" y="13189"/>
                    <a:pt x="8041" y="8041"/>
                  </a:cubicBezTo>
                  <a:cubicBezTo>
                    <a:pt x="13189" y="2892"/>
                    <a:pt x="20172" y="0"/>
                    <a:pt x="27452" y="0"/>
                  </a:cubicBezTo>
                  <a:close/>
                </a:path>
              </a:pathLst>
            </a:custGeom>
            <a:solidFill>
              <a:srgbClr val="B18ED6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9525"/>
              <a:ext cx="1636307" cy="13145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5095617" y="4155169"/>
            <a:ext cx="6486296" cy="5875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5"/>
              </a:lnSpc>
            </a:pPr>
            <a:r>
              <a:rPr lang="en-US" sz="242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Current Projects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FOG program management and inspections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14th St sewer extension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7474 Garden Grove Blvd sewer relocation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Sewer Main Rehabilitation Project (Phase 1)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Manhole project at Springdale and Westminster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Updating sewer standards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Westminster Mall project and other City Development projects</a:t>
            </a:r>
          </a:p>
          <a:p>
            <a:pPr algn="l" marL="474979" indent="-237490" lvl="1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Smart Cover installation at 5 manhole locations</a:t>
            </a:r>
          </a:p>
          <a:p>
            <a:pPr algn="l">
              <a:lnSpc>
                <a:spcPts val="3079"/>
              </a:lnSpc>
            </a:pPr>
          </a:p>
          <a:p>
            <a:pPr algn="l">
              <a:lnSpc>
                <a:spcPts val="3079"/>
              </a:lnSpc>
            </a:pPr>
          </a:p>
          <a:p>
            <a:pPr algn="ctr">
              <a:lnSpc>
                <a:spcPts val="3079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1837349" y="1509710"/>
            <a:ext cx="5971765" cy="5230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5"/>
              </a:lnSpc>
            </a:pPr>
            <a:r>
              <a:rPr lang="en-US" sz="232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Future Projects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Cockroach Mitigation Project - Phase 3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Flow monitoring project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SCADA System security upgrades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Sewer System Rehabilitation projects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Manhole frame and cover replacement project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CNG evaluation and upgrades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Sewer Main Rehabilitation project - phase 2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Micro Grid project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Gravity Main Upsizing project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FOG inspections/enforcement</a:t>
            </a:r>
          </a:p>
          <a:p>
            <a:pPr algn="l">
              <a:lnSpc>
                <a:spcPts val="2940"/>
              </a:lnSpc>
            </a:pPr>
          </a:p>
          <a:p>
            <a:pPr algn="ctr">
              <a:lnSpc>
                <a:spcPts val="2940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4400148" y="1561886"/>
            <a:ext cx="12859152" cy="0"/>
          </a:xfrm>
          <a:prstGeom prst="line">
            <a:avLst/>
          </a:prstGeom>
          <a:ln cap="flat" w="19050">
            <a:solidFill>
              <a:srgbClr val="FF888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-5680853">
            <a:off x="16374618" y="8501664"/>
            <a:ext cx="3826764" cy="4114800"/>
          </a:xfrm>
          <a:custGeom>
            <a:avLst/>
            <a:gdLst/>
            <a:ahLst/>
            <a:cxnLst/>
            <a:rect r="r" b="b" t="t" l="l"/>
            <a:pathLst>
              <a:path h="4114800" w="3826764">
                <a:moveTo>
                  <a:pt x="0" y="0"/>
                </a:moveTo>
                <a:lnTo>
                  <a:pt x="3826764" y="0"/>
                </a:lnTo>
                <a:lnTo>
                  <a:pt x="38267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79232" y="0"/>
            <a:ext cx="3123772" cy="3123772"/>
          </a:xfrm>
          <a:custGeom>
            <a:avLst/>
            <a:gdLst/>
            <a:ahLst/>
            <a:cxnLst/>
            <a:rect r="r" b="b" t="t" l="l"/>
            <a:pathLst>
              <a:path h="3123772" w="3123772">
                <a:moveTo>
                  <a:pt x="0" y="0"/>
                </a:moveTo>
                <a:lnTo>
                  <a:pt x="3123772" y="0"/>
                </a:lnTo>
                <a:lnTo>
                  <a:pt x="3123772" y="3123772"/>
                </a:lnTo>
                <a:lnTo>
                  <a:pt x="0" y="31237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503119" y="2185196"/>
            <a:ext cx="12775735" cy="91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 b="true">
                <a:solidFill>
                  <a:srgbClr val="924D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Finance and Technology Goals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028700" y="3320094"/>
            <a:ext cx="16230600" cy="1137495"/>
            <a:chOff x="0" y="0"/>
            <a:chExt cx="21640800" cy="1516660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21640800" cy="1516660"/>
              <a:chOff x="0" y="0"/>
              <a:chExt cx="4274726" cy="299587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274726" cy="299587"/>
              </a:xfrm>
              <a:custGeom>
                <a:avLst/>
                <a:gdLst/>
                <a:ahLst/>
                <a:cxnLst/>
                <a:rect r="r" b="b" t="t" l="l"/>
                <a:pathLst>
                  <a:path h="299587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99587"/>
                    </a:lnTo>
                    <a:lnTo>
                      <a:pt x="0" y="299587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924DB2">
                      <a:alpha val="100000"/>
                    </a:srgbClr>
                  </a:gs>
                  <a:gs pos="100000">
                    <a:srgbClr val="F28C6D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9525"/>
                <a:ext cx="4274726" cy="29006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40"/>
                  </a:lnSpc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0">
              <a:off x="1658479" y="435750"/>
              <a:ext cx="6830527" cy="683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59"/>
                </a:lnSpc>
              </a:pPr>
              <a:r>
                <a:rPr lang="en-US" sz="35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Finance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13151794" y="435750"/>
              <a:ext cx="6830527" cy="683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59"/>
                </a:lnSpc>
              </a:pPr>
              <a:r>
                <a:rPr lang="en-US" sz="35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IT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47750" y="4526105"/>
            <a:ext cx="8062723" cy="667477"/>
            <a:chOff x="0" y="0"/>
            <a:chExt cx="2123516" cy="17579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123516" cy="175796"/>
            </a:xfrm>
            <a:custGeom>
              <a:avLst/>
              <a:gdLst/>
              <a:ahLst/>
              <a:cxnLst/>
              <a:rect r="r" b="b" t="t" l="l"/>
              <a:pathLst>
                <a:path h="175796" w="2123516">
                  <a:moveTo>
                    <a:pt x="0" y="0"/>
                  </a:moveTo>
                  <a:lnTo>
                    <a:pt x="2123516" y="0"/>
                  </a:lnTo>
                  <a:lnTo>
                    <a:pt x="2123516" y="175796"/>
                  </a:lnTo>
                  <a:lnTo>
                    <a:pt x="0" y="175796"/>
                  </a:lnTo>
                  <a:close/>
                </a:path>
              </a:pathLst>
            </a:custGeom>
            <a:solidFill>
              <a:srgbClr val="F2A6A6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9525"/>
              <a:ext cx="2123516" cy="1662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047750" y="4583534"/>
            <a:ext cx="7868428" cy="448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On-Going:</a:t>
            </a:r>
            <a:r>
              <a:rPr lang="en-US" sz="2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QuickBooks upgrade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9144000" y="4526105"/>
            <a:ext cx="8119873" cy="1090984"/>
            <a:chOff x="0" y="0"/>
            <a:chExt cx="10826498" cy="1454646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76200" y="0"/>
              <a:ext cx="10750298" cy="1454646"/>
              <a:chOff x="0" y="0"/>
              <a:chExt cx="2123516" cy="287337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2123516" cy="287337"/>
              </a:xfrm>
              <a:custGeom>
                <a:avLst/>
                <a:gdLst/>
                <a:ahLst/>
                <a:cxnLst/>
                <a:rect r="r" b="b" t="t" l="l"/>
                <a:pathLst>
                  <a:path h="287337" w="2123516">
                    <a:moveTo>
                      <a:pt x="0" y="0"/>
                    </a:moveTo>
                    <a:lnTo>
                      <a:pt x="2123516" y="0"/>
                    </a:lnTo>
                    <a:lnTo>
                      <a:pt x="2123516" y="287337"/>
                    </a:lnTo>
                    <a:lnTo>
                      <a:pt x="0" y="287337"/>
                    </a:lnTo>
                    <a:close/>
                  </a:path>
                </a:pathLst>
              </a:custGeom>
              <a:solidFill>
                <a:srgbClr val="B18ED6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9525"/>
                <a:ext cx="2123516" cy="27781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40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57150"/>
              <a:ext cx="9723853" cy="11884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561341" indent="-280670" lvl="1">
                <a:lnSpc>
                  <a:spcPts val="3640"/>
                </a:lnSpc>
                <a:buFont typeface="Arial"/>
                <a:buChar char="•"/>
              </a:pPr>
              <a:r>
                <a:rPr lang="en-US" b="true" sz="26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On-Going:</a:t>
              </a:r>
              <a:r>
                <a:rPr lang="en-US" sz="2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Pump/Lift station communications system upgrade (3 lift stations completed)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047750" y="5260257"/>
            <a:ext cx="8062723" cy="2901901"/>
            <a:chOff x="0" y="0"/>
            <a:chExt cx="2123516" cy="76428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123516" cy="764287"/>
            </a:xfrm>
            <a:custGeom>
              <a:avLst/>
              <a:gdLst/>
              <a:ahLst/>
              <a:cxnLst/>
              <a:rect r="r" b="b" t="t" l="l"/>
              <a:pathLst>
                <a:path h="764287" w="2123516">
                  <a:moveTo>
                    <a:pt x="0" y="0"/>
                  </a:moveTo>
                  <a:lnTo>
                    <a:pt x="2123516" y="0"/>
                  </a:lnTo>
                  <a:lnTo>
                    <a:pt x="2123516" y="764287"/>
                  </a:lnTo>
                  <a:lnTo>
                    <a:pt x="0" y="764287"/>
                  </a:lnTo>
                  <a:close/>
                </a:path>
              </a:pathLst>
            </a:custGeom>
            <a:solidFill>
              <a:srgbClr val="F28C6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9525"/>
              <a:ext cx="2123516" cy="7547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066800" y="5483255"/>
            <a:ext cx="8043673" cy="2398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2" indent="-248286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Establishment of ACH Preferred Vendor payment capability</a:t>
            </a:r>
          </a:p>
          <a:p>
            <a:pPr algn="l" marL="496572" indent="-248286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CSMFO Budget Award Submission FY 2026/2027 </a:t>
            </a:r>
          </a:p>
          <a:p>
            <a:pPr algn="l" marL="496572" indent="-248286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Implementation of construction permit work-flow system in QuickBooks</a:t>
            </a:r>
          </a:p>
          <a:p>
            <a:pPr algn="l" marL="496572" indent="-248286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Development of Investment Strategic Plan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9201150" y="5683764"/>
            <a:ext cx="8062723" cy="2487918"/>
            <a:chOff x="0" y="0"/>
            <a:chExt cx="2123516" cy="655254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123516" cy="655254"/>
            </a:xfrm>
            <a:custGeom>
              <a:avLst/>
              <a:gdLst/>
              <a:ahLst/>
              <a:cxnLst/>
              <a:rect r="r" b="b" t="t" l="l"/>
              <a:pathLst>
                <a:path h="655254" w="2123516">
                  <a:moveTo>
                    <a:pt x="0" y="0"/>
                  </a:moveTo>
                  <a:lnTo>
                    <a:pt x="2123516" y="0"/>
                  </a:lnTo>
                  <a:lnTo>
                    <a:pt x="2123516" y="655254"/>
                  </a:lnTo>
                  <a:lnTo>
                    <a:pt x="0" y="655254"/>
                  </a:lnTo>
                  <a:close/>
                </a:path>
              </a:pathLst>
            </a:custGeom>
            <a:solidFill>
              <a:srgbClr val="F28C6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9525"/>
              <a:ext cx="2123516" cy="6457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9201150" y="5763402"/>
            <a:ext cx="7895600" cy="2398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Consideration of acquisition and roll-out of desk top UPS systems for District computers</a:t>
            </a:r>
          </a:p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Commission of Phishing testing and training for staff for Cybersecurity management</a:t>
            </a:r>
          </a:p>
          <a:p>
            <a:pPr algn="l" marL="496571" indent="-248285" lvl="1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Completion of pump/lift station communication upgrades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1047750" y="8265629"/>
            <a:ext cx="8062723" cy="1834789"/>
            <a:chOff x="0" y="0"/>
            <a:chExt cx="2123516" cy="483237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123516" cy="483237"/>
            </a:xfrm>
            <a:custGeom>
              <a:avLst/>
              <a:gdLst/>
              <a:ahLst/>
              <a:cxnLst/>
              <a:rect r="r" b="b" t="t" l="l"/>
              <a:pathLst>
                <a:path h="483237" w="2123516">
                  <a:moveTo>
                    <a:pt x="0" y="0"/>
                  </a:moveTo>
                  <a:lnTo>
                    <a:pt x="2123516" y="0"/>
                  </a:lnTo>
                  <a:lnTo>
                    <a:pt x="2123516" y="483237"/>
                  </a:lnTo>
                  <a:lnTo>
                    <a:pt x="0" y="483237"/>
                  </a:lnTo>
                  <a:close/>
                </a:path>
              </a:pathLst>
            </a:custGeom>
            <a:solidFill>
              <a:srgbClr val="B18ED6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9525"/>
              <a:ext cx="2123516" cy="4737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1066800" y="8339323"/>
            <a:ext cx="8043673" cy="1553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83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Interface connection within QuickBooks with 3</a:t>
            </a:r>
            <a:r>
              <a:rPr lang="en-US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rd</a:t>
            </a:r>
            <a:r>
              <a:rPr lang="en-US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party vendors</a:t>
            </a:r>
          </a:p>
          <a:p>
            <a:pPr algn="l" marL="474983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Group Life Insurance Analysis and Presentation</a:t>
            </a:r>
          </a:p>
          <a:p>
            <a:pPr algn="l" marL="474983" indent="-237491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GASB 75 Health Care Program presentation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9201150" y="8265629"/>
            <a:ext cx="8062723" cy="1834789"/>
            <a:chOff x="0" y="0"/>
            <a:chExt cx="2123516" cy="483237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123516" cy="483237"/>
            </a:xfrm>
            <a:custGeom>
              <a:avLst/>
              <a:gdLst/>
              <a:ahLst/>
              <a:cxnLst/>
              <a:rect r="r" b="b" t="t" l="l"/>
              <a:pathLst>
                <a:path h="483237" w="2123516">
                  <a:moveTo>
                    <a:pt x="0" y="0"/>
                  </a:moveTo>
                  <a:lnTo>
                    <a:pt x="2123516" y="0"/>
                  </a:lnTo>
                  <a:lnTo>
                    <a:pt x="2123516" y="483237"/>
                  </a:lnTo>
                  <a:lnTo>
                    <a:pt x="0" y="483237"/>
                  </a:lnTo>
                  <a:close/>
                </a:path>
              </a:pathLst>
            </a:custGeom>
            <a:solidFill>
              <a:srgbClr val="F2A6A6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9525"/>
              <a:ext cx="2123516" cy="4737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9201150" y="8887259"/>
            <a:ext cx="7449034" cy="448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BRING BACK RECESS!</a:t>
            </a:r>
          </a:p>
        </p:txBody>
      </p:sp>
      <p:sp>
        <p:nvSpPr>
          <p:cNvPr name="Freeform 38" id="38"/>
          <p:cNvSpPr/>
          <p:nvPr/>
        </p:nvSpPr>
        <p:spPr>
          <a:xfrm flipH="false" flipV="false" rot="8610610">
            <a:off x="15677975" y="-1595903"/>
            <a:ext cx="3826764" cy="4114800"/>
          </a:xfrm>
          <a:custGeom>
            <a:avLst/>
            <a:gdLst/>
            <a:ahLst/>
            <a:cxnLst/>
            <a:rect r="r" b="b" t="t" l="l"/>
            <a:pathLst>
              <a:path h="4114800" w="3826764">
                <a:moveTo>
                  <a:pt x="0" y="0"/>
                </a:moveTo>
                <a:lnTo>
                  <a:pt x="3826764" y="0"/>
                </a:lnTo>
                <a:lnTo>
                  <a:pt x="38267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4800191">
            <a:off x="-1638687" y="-2170837"/>
            <a:ext cx="3826764" cy="4114800"/>
          </a:xfrm>
          <a:custGeom>
            <a:avLst/>
            <a:gdLst/>
            <a:ahLst/>
            <a:cxnLst/>
            <a:rect r="r" b="b" t="t" l="l"/>
            <a:pathLst>
              <a:path h="4114800" w="3826764">
                <a:moveTo>
                  <a:pt x="0" y="0"/>
                </a:moveTo>
                <a:lnTo>
                  <a:pt x="3826764" y="0"/>
                </a:lnTo>
                <a:lnTo>
                  <a:pt x="38267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DAG9SwUXPyY</dc:identifier>
  <dcterms:modified xsi:type="dcterms:W3CDTF">2011-08-01T06:04:30Z</dcterms:modified>
  <cp:revision>1</cp:revision>
  <dc:title>2025 Year in Review</dc:title>
</cp:coreProperties>
</file>